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3" r:id="rId1"/>
  </p:sldMasterIdLst>
  <p:notesMasterIdLst>
    <p:notesMasterId r:id="rId30"/>
  </p:notesMasterIdLst>
  <p:sldIdLst>
    <p:sldId id="256" r:id="rId2"/>
    <p:sldId id="291" r:id="rId3"/>
    <p:sldId id="273" r:id="rId4"/>
    <p:sldId id="274" r:id="rId5"/>
    <p:sldId id="293" r:id="rId6"/>
    <p:sldId id="295" r:id="rId7"/>
    <p:sldId id="296" r:id="rId8"/>
    <p:sldId id="297" r:id="rId9"/>
    <p:sldId id="298" r:id="rId10"/>
    <p:sldId id="300" r:id="rId11"/>
    <p:sldId id="299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3" r:id="rId21"/>
    <p:sldId id="314" r:id="rId22"/>
    <p:sldId id="310" r:id="rId23"/>
    <p:sldId id="311" r:id="rId24"/>
    <p:sldId id="312" r:id="rId25"/>
    <p:sldId id="315" r:id="rId26"/>
    <p:sldId id="316" r:id="rId27"/>
    <p:sldId id="317" r:id="rId28"/>
    <p:sldId id="29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1" autoAdjust="0"/>
    <p:restoredTop sz="92308" autoAdjust="0"/>
  </p:normalViewPr>
  <p:slideViewPr>
    <p:cSldViewPr snapToGrid="0" snapToObjects="1">
      <p:cViewPr varScale="1">
        <p:scale>
          <a:sx n="120" d="100"/>
          <a:sy n="120" d="100"/>
        </p:scale>
        <p:origin x="138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0F2BD4-49EE-4E2E-8DC7-96BBE69EDB2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FFBEF19-197F-4134-9A8E-D5384A195A97}">
      <dgm:prSet phldrT="[文本]" custT="1"/>
      <dgm:spPr>
        <a:noFill/>
      </dgm:spPr>
      <dgm:t>
        <a:bodyPr/>
        <a:lstStyle/>
        <a:p>
          <a:r>
            <a:rPr lang="en-US" altLang="zh-CN" sz="2800" dirty="0" smtClean="0"/>
            <a:t>10 </a:t>
          </a:r>
          <a:r>
            <a:rPr lang="en-US" altLang="zh-CN" sz="2800" dirty="0" err="1" smtClean="0"/>
            <a:t>kpc</a:t>
          </a:r>
          <a:r>
            <a:rPr lang="en-US" altLang="zh-CN" sz="2800" dirty="0" smtClean="0"/>
            <a:t> ?</a:t>
          </a:r>
          <a:endParaRPr lang="zh-CN" altLang="en-US" sz="2800" dirty="0"/>
        </a:p>
      </dgm:t>
    </dgm:pt>
    <dgm:pt modelId="{24660764-A470-48BC-ACD3-6579508F6329}" type="parTrans" cxnId="{8A6E8BA5-F6A3-49A1-838E-1665F012E8F9}">
      <dgm:prSet/>
      <dgm:spPr/>
      <dgm:t>
        <a:bodyPr/>
        <a:lstStyle/>
        <a:p>
          <a:endParaRPr lang="zh-CN" altLang="en-US"/>
        </a:p>
      </dgm:t>
    </dgm:pt>
    <dgm:pt modelId="{D18DD345-BE29-43D6-A633-8274279F3490}" type="sibTrans" cxnId="{8A6E8BA5-F6A3-49A1-838E-1665F012E8F9}">
      <dgm:prSet/>
      <dgm:spPr/>
      <dgm:t>
        <a:bodyPr/>
        <a:lstStyle/>
        <a:p>
          <a:endParaRPr lang="zh-CN" altLang="en-US"/>
        </a:p>
      </dgm:t>
    </dgm:pt>
    <dgm:pt modelId="{46FD8065-200A-40F3-8462-BF22CCD7DB8D}">
      <dgm:prSet phldrT="[文本]" custT="1"/>
      <dgm:spPr>
        <a:noFill/>
      </dgm:spPr>
      <dgm:t>
        <a:bodyPr/>
        <a:lstStyle/>
        <a:p>
          <a:r>
            <a:rPr lang="en-US" altLang="zh-CN" sz="2800" dirty="0" smtClean="0"/>
            <a:t>8 </a:t>
          </a:r>
          <a:r>
            <a:rPr lang="en-US" altLang="zh-CN" sz="2800" dirty="0" err="1" smtClean="0"/>
            <a:t>kpc</a:t>
          </a:r>
          <a:r>
            <a:rPr lang="en-US" altLang="zh-CN" sz="2800" dirty="0" smtClean="0"/>
            <a:t> ?</a:t>
          </a:r>
          <a:endParaRPr lang="zh-CN" altLang="en-US" sz="2800" dirty="0"/>
        </a:p>
      </dgm:t>
    </dgm:pt>
    <dgm:pt modelId="{288362FC-B3D5-490F-8F42-0390FC411930}" type="parTrans" cxnId="{06A45A58-609D-4676-983E-2EF35E6A1D58}">
      <dgm:prSet/>
      <dgm:spPr/>
      <dgm:t>
        <a:bodyPr/>
        <a:lstStyle/>
        <a:p>
          <a:endParaRPr lang="zh-CN" altLang="en-US"/>
        </a:p>
      </dgm:t>
    </dgm:pt>
    <dgm:pt modelId="{8E164B42-AC9E-4D32-A97C-5C35CF935372}" type="sibTrans" cxnId="{06A45A58-609D-4676-983E-2EF35E6A1D58}">
      <dgm:prSet/>
      <dgm:spPr/>
      <dgm:t>
        <a:bodyPr/>
        <a:lstStyle/>
        <a:p>
          <a:endParaRPr lang="zh-CN" altLang="en-US"/>
        </a:p>
      </dgm:t>
    </dgm:pt>
    <dgm:pt modelId="{23B48C9D-221D-4B13-B354-EC351E22FB33}">
      <dgm:prSet phldrT="[文本]" custT="1"/>
      <dgm:spPr>
        <a:noFill/>
      </dgm:spPr>
      <dgm:t>
        <a:bodyPr/>
        <a:lstStyle/>
        <a:p>
          <a:r>
            <a:rPr lang="en-US" altLang="zh-CN" sz="2800" dirty="0" smtClean="0"/>
            <a:t>?</a:t>
          </a:r>
          <a:endParaRPr lang="zh-CN" altLang="en-US" sz="2800" dirty="0"/>
        </a:p>
      </dgm:t>
    </dgm:pt>
    <dgm:pt modelId="{6A94D3FA-AAFF-4B0B-8289-18EA28F07ADA}" type="parTrans" cxnId="{B3D778C0-7C8C-4164-9D4C-53CE8B4AB0DE}">
      <dgm:prSet/>
      <dgm:spPr/>
      <dgm:t>
        <a:bodyPr/>
        <a:lstStyle/>
        <a:p>
          <a:endParaRPr lang="zh-CN" altLang="en-US"/>
        </a:p>
      </dgm:t>
    </dgm:pt>
    <dgm:pt modelId="{A02FD76A-731D-4C19-ADD1-56456D7012B9}" type="sibTrans" cxnId="{B3D778C0-7C8C-4164-9D4C-53CE8B4AB0DE}">
      <dgm:prSet/>
      <dgm:spPr/>
      <dgm:t>
        <a:bodyPr/>
        <a:lstStyle/>
        <a:p>
          <a:endParaRPr lang="zh-CN" altLang="en-US"/>
        </a:p>
      </dgm:t>
    </dgm:pt>
    <dgm:pt modelId="{EBAD3251-332C-4756-9355-8B7B6B669F39}" type="pres">
      <dgm:prSet presAssocID="{0B0F2BD4-49EE-4E2E-8DC7-96BBE69EDB2E}" presName="linearFlow" presStyleCnt="0">
        <dgm:presLayoutVars>
          <dgm:resizeHandles val="exact"/>
        </dgm:presLayoutVars>
      </dgm:prSet>
      <dgm:spPr/>
    </dgm:pt>
    <dgm:pt modelId="{0FBEB108-CAA9-4678-896C-AED0A5EF2CA6}" type="pres">
      <dgm:prSet presAssocID="{5FFBEF19-197F-4134-9A8E-D5384A195A9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A0299C-7089-4C08-8476-782E319CC7F9}" type="pres">
      <dgm:prSet presAssocID="{D18DD345-BE29-43D6-A633-8274279F349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40779336-1136-477F-87DB-11CDBF2366B9}" type="pres">
      <dgm:prSet presAssocID="{D18DD345-BE29-43D6-A633-8274279F3490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C042DF84-B7D3-4E8E-B7F8-ADD43F4AAA0A}" type="pres">
      <dgm:prSet presAssocID="{46FD8065-200A-40F3-8462-BF22CCD7DB8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3985F4-3F8B-403F-A51F-D43A1158891C}" type="pres">
      <dgm:prSet presAssocID="{8E164B42-AC9E-4D32-A97C-5C35CF935372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35A12529-11E2-4C70-AA73-3FB52C459717}" type="pres">
      <dgm:prSet presAssocID="{8E164B42-AC9E-4D32-A97C-5C35CF935372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96BB249C-9298-4699-93B9-2E360976696E}" type="pres">
      <dgm:prSet presAssocID="{23B48C9D-221D-4B13-B354-EC351E22FB3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39ED57D-3EDC-4E11-A525-03A9D91D771E}" type="presOf" srcId="{23B48C9D-221D-4B13-B354-EC351E22FB33}" destId="{96BB249C-9298-4699-93B9-2E360976696E}" srcOrd="0" destOrd="0" presId="urn:microsoft.com/office/officeart/2005/8/layout/process2"/>
    <dgm:cxn modelId="{06A45A58-609D-4676-983E-2EF35E6A1D58}" srcId="{0B0F2BD4-49EE-4E2E-8DC7-96BBE69EDB2E}" destId="{46FD8065-200A-40F3-8462-BF22CCD7DB8D}" srcOrd="1" destOrd="0" parTransId="{288362FC-B3D5-490F-8F42-0390FC411930}" sibTransId="{8E164B42-AC9E-4D32-A97C-5C35CF935372}"/>
    <dgm:cxn modelId="{8EAE8E2E-9839-4EB1-AC2E-DD90370223A4}" type="presOf" srcId="{D18DD345-BE29-43D6-A633-8274279F3490}" destId="{6FA0299C-7089-4C08-8476-782E319CC7F9}" srcOrd="0" destOrd="0" presId="urn:microsoft.com/office/officeart/2005/8/layout/process2"/>
    <dgm:cxn modelId="{E8F3CB11-D8D0-4E6A-B2FA-E66F0A5634ED}" type="presOf" srcId="{46FD8065-200A-40F3-8462-BF22CCD7DB8D}" destId="{C042DF84-B7D3-4E8E-B7F8-ADD43F4AAA0A}" srcOrd="0" destOrd="0" presId="urn:microsoft.com/office/officeart/2005/8/layout/process2"/>
    <dgm:cxn modelId="{9AAB9B9F-D20B-4AD9-B7C4-618CAB12FD48}" type="presOf" srcId="{8E164B42-AC9E-4D32-A97C-5C35CF935372}" destId="{35A12529-11E2-4C70-AA73-3FB52C459717}" srcOrd="1" destOrd="0" presId="urn:microsoft.com/office/officeart/2005/8/layout/process2"/>
    <dgm:cxn modelId="{E0ADDF24-D755-4AD0-8B7D-31E8BB8E4ECA}" type="presOf" srcId="{8E164B42-AC9E-4D32-A97C-5C35CF935372}" destId="{D83985F4-3F8B-403F-A51F-D43A1158891C}" srcOrd="0" destOrd="0" presId="urn:microsoft.com/office/officeart/2005/8/layout/process2"/>
    <dgm:cxn modelId="{501DC477-7551-4C39-B073-4F88988500FD}" type="presOf" srcId="{0B0F2BD4-49EE-4E2E-8DC7-96BBE69EDB2E}" destId="{EBAD3251-332C-4756-9355-8B7B6B669F39}" srcOrd="0" destOrd="0" presId="urn:microsoft.com/office/officeart/2005/8/layout/process2"/>
    <dgm:cxn modelId="{CCF3C647-C249-4C6D-B9E2-8F2052788C4E}" type="presOf" srcId="{D18DD345-BE29-43D6-A633-8274279F3490}" destId="{40779336-1136-477F-87DB-11CDBF2366B9}" srcOrd="1" destOrd="0" presId="urn:microsoft.com/office/officeart/2005/8/layout/process2"/>
    <dgm:cxn modelId="{B3D778C0-7C8C-4164-9D4C-53CE8B4AB0DE}" srcId="{0B0F2BD4-49EE-4E2E-8DC7-96BBE69EDB2E}" destId="{23B48C9D-221D-4B13-B354-EC351E22FB33}" srcOrd="2" destOrd="0" parTransId="{6A94D3FA-AAFF-4B0B-8289-18EA28F07ADA}" sibTransId="{A02FD76A-731D-4C19-ADD1-56456D7012B9}"/>
    <dgm:cxn modelId="{8A6E8BA5-F6A3-49A1-838E-1665F012E8F9}" srcId="{0B0F2BD4-49EE-4E2E-8DC7-96BBE69EDB2E}" destId="{5FFBEF19-197F-4134-9A8E-D5384A195A97}" srcOrd="0" destOrd="0" parTransId="{24660764-A470-48BC-ACD3-6579508F6329}" sibTransId="{D18DD345-BE29-43D6-A633-8274279F3490}"/>
    <dgm:cxn modelId="{1D2521A1-519D-44EB-92EE-6876E63F2084}" type="presOf" srcId="{5FFBEF19-197F-4134-9A8E-D5384A195A97}" destId="{0FBEB108-CAA9-4678-896C-AED0A5EF2CA6}" srcOrd="0" destOrd="0" presId="urn:microsoft.com/office/officeart/2005/8/layout/process2"/>
    <dgm:cxn modelId="{7D1AE8D4-9262-4161-B5FF-37C2647E4148}" type="presParOf" srcId="{EBAD3251-332C-4756-9355-8B7B6B669F39}" destId="{0FBEB108-CAA9-4678-896C-AED0A5EF2CA6}" srcOrd="0" destOrd="0" presId="urn:microsoft.com/office/officeart/2005/8/layout/process2"/>
    <dgm:cxn modelId="{85B1064F-A023-4496-894E-E75EE786D76D}" type="presParOf" srcId="{EBAD3251-332C-4756-9355-8B7B6B669F39}" destId="{6FA0299C-7089-4C08-8476-782E319CC7F9}" srcOrd="1" destOrd="0" presId="urn:microsoft.com/office/officeart/2005/8/layout/process2"/>
    <dgm:cxn modelId="{70BD2B62-1557-4F08-8EBD-317E64A86895}" type="presParOf" srcId="{6FA0299C-7089-4C08-8476-782E319CC7F9}" destId="{40779336-1136-477F-87DB-11CDBF2366B9}" srcOrd="0" destOrd="0" presId="urn:microsoft.com/office/officeart/2005/8/layout/process2"/>
    <dgm:cxn modelId="{AE5469B4-3640-4342-B324-78C988FE1706}" type="presParOf" srcId="{EBAD3251-332C-4756-9355-8B7B6B669F39}" destId="{C042DF84-B7D3-4E8E-B7F8-ADD43F4AAA0A}" srcOrd="2" destOrd="0" presId="urn:microsoft.com/office/officeart/2005/8/layout/process2"/>
    <dgm:cxn modelId="{BAF8759A-A06A-44CC-95FD-FC9E97BABA11}" type="presParOf" srcId="{EBAD3251-332C-4756-9355-8B7B6B669F39}" destId="{D83985F4-3F8B-403F-A51F-D43A1158891C}" srcOrd="3" destOrd="0" presId="urn:microsoft.com/office/officeart/2005/8/layout/process2"/>
    <dgm:cxn modelId="{4FB0104F-8D1C-4A3C-A637-BBE1BA1A7E90}" type="presParOf" srcId="{D83985F4-3F8B-403F-A51F-D43A1158891C}" destId="{35A12529-11E2-4C70-AA73-3FB52C459717}" srcOrd="0" destOrd="0" presId="urn:microsoft.com/office/officeart/2005/8/layout/process2"/>
    <dgm:cxn modelId="{9A855892-45C8-4443-87D3-80F4003C4CB1}" type="presParOf" srcId="{EBAD3251-332C-4756-9355-8B7B6B669F39}" destId="{96BB249C-9298-4699-93B9-2E360976696E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0F2BD4-49EE-4E2E-8DC7-96BBE69EDB2E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FFBEF19-197F-4134-9A8E-D5384A195A97}">
      <dgm:prSet phldrT="[文本]" custT="1"/>
      <dgm:spPr>
        <a:noFill/>
      </dgm:spPr>
      <dgm:t>
        <a:bodyPr/>
        <a:lstStyle/>
        <a:p>
          <a:r>
            <a:rPr lang="en-US" altLang="zh-CN" sz="2800" dirty="0" smtClean="0"/>
            <a:t>10 </a:t>
          </a:r>
          <a:r>
            <a:rPr lang="en-US" altLang="zh-CN" sz="2800" dirty="0" err="1" smtClean="0"/>
            <a:t>kpc</a:t>
          </a:r>
          <a:r>
            <a:rPr lang="en-US" altLang="zh-CN" sz="2800" dirty="0" smtClean="0"/>
            <a:t> ?</a:t>
          </a:r>
          <a:endParaRPr lang="zh-CN" altLang="en-US" sz="2800" dirty="0"/>
        </a:p>
      </dgm:t>
    </dgm:pt>
    <dgm:pt modelId="{24660764-A470-48BC-ACD3-6579508F6329}" type="parTrans" cxnId="{8A6E8BA5-F6A3-49A1-838E-1665F012E8F9}">
      <dgm:prSet/>
      <dgm:spPr/>
      <dgm:t>
        <a:bodyPr/>
        <a:lstStyle/>
        <a:p>
          <a:endParaRPr lang="zh-CN" altLang="en-US"/>
        </a:p>
      </dgm:t>
    </dgm:pt>
    <dgm:pt modelId="{D18DD345-BE29-43D6-A633-8274279F3490}" type="sibTrans" cxnId="{8A6E8BA5-F6A3-49A1-838E-1665F012E8F9}">
      <dgm:prSet/>
      <dgm:spPr/>
      <dgm:t>
        <a:bodyPr/>
        <a:lstStyle/>
        <a:p>
          <a:endParaRPr lang="zh-CN" altLang="en-US"/>
        </a:p>
      </dgm:t>
    </dgm:pt>
    <dgm:pt modelId="{46FD8065-200A-40F3-8462-BF22CCD7DB8D}">
      <dgm:prSet phldrT="[文本]" custT="1"/>
      <dgm:spPr>
        <a:noFill/>
      </dgm:spPr>
      <dgm:t>
        <a:bodyPr/>
        <a:lstStyle/>
        <a:p>
          <a:r>
            <a:rPr lang="en-US" altLang="zh-CN" sz="2800" dirty="0" smtClean="0"/>
            <a:t>8 </a:t>
          </a:r>
          <a:r>
            <a:rPr lang="en-US" altLang="zh-CN" sz="2800" dirty="0" err="1" smtClean="0"/>
            <a:t>kpc</a:t>
          </a:r>
          <a:r>
            <a:rPr lang="en-US" altLang="zh-CN" sz="2800" dirty="0" smtClean="0"/>
            <a:t> ?</a:t>
          </a:r>
          <a:endParaRPr lang="zh-CN" altLang="en-US" sz="2800" dirty="0"/>
        </a:p>
      </dgm:t>
    </dgm:pt>
    <dgm:pt modelId="{288362FC-B3D5-490F-8F42-0390FC411930}" type="parTrans" cxnId="{06A45A58-609D-4676-983E-2EF35E6A1D58}">
      <dgm:prSet/>
      <dgm:spPr/>
      <dgm:t>
        <a:bodyPr/>
        <a:lstStyle/>
        <a:p>
          <a:endParaRPr lang="zh-CN" altLang="en-US"/>
        </a:p>
      </dgm:t>
    </dgm:pt>
    <dgm:pt modelId="{8E164B42-AC9E-4D32-A97C-5C35CF935372}" type="sibTrans" cxnId="{06A45A58-609D-4676-983E-2EF35E6A1D58}">
      <dgm:prSet/>
      <dgm:spPr/>
      <dgm:t>
        <a:bodyPr/>
        <a:lstStyle/>
        <a:p>
          <a:endParaRPr lang="zh-CN" altLang="en-US"/>
        </a:p>
      </dgm:t>
    </dgm:pt>
    <dgm:pt modelId="{23B48C9D-221D-4B13-B354-EC351E22FB33}">
      <dgm:prSet phldrT="[文本]" custT="1"/>
      <dgm:spPr>
        <a:noFill/>
      </dgm:spPr>
      <dgm:t>
        <a:bodyPr/>
        <a:lstStyle/>
        <a:p>
          <a:r>
            <a:rPr lang="en-US" altLang="zh-CN" sz="2800" dirty="0" smtClean="0">
              <a:solidFill>
                <a:srgbClr val="FFFF00"/>
              </a:solidFill>
            </a:rPr>
            <a:t>8200 pc !</a:t>
          </a:r>
          <a:endParaRPr lang="zh-CN" altLang="en-US" sz="2800" dirty="0">
            <a:solidFill>
              <a:srgbClr val="FFFF00"/>
            </a:solidFill>
          </a:endParaRPr>
        </a:p>
      </dgm:t>
    </dgm:pt>
    <dgm:pt modelId="{6A94D3FA-AAFF-4B0B-8289-18EA28F07ADA}" type="parTrans" cxnId="{B3D778C0-7C8C-4164-9D4C-53CE8B4AB0DE}">
      <dgm:prSet/>
      <dgm:spPr/>
      <dgm:t>
        <a:bodyPr/>
        <a:lstStyle/>
        <a:p>
          <a:endParaRPr lang="zh-CN" altLang="en-US"/>
        </a:p>
      </dgm:t>
    </dgm:pt>
    <dgm:pt modelId="{A02FD76A-731D-4C19-ADD1-56456D7012B9}" type="sibTrans" cxnId="{B3D778C0-7C8C-4164-9D4C-53CE8B4AB0DE}">
      <dgm:prSet/>
      <dgm:spPr/>
      <dgm:t>
        <a:bodyPr/>
        <a:lstStyle/>
        <a:p>
          <a:endParaRPr lang="zh-CN" altLang="en-US"/>
        </a:p>
      </dgm:t>
    </dgm:pt>
    <dgm:pt modelId="{EBAD3251-332C-4756-9355-8B7B6B669F39}" type="pres">
      <dgm:prSet presAssocID="{0B0F2BD4-49EE-4E2E-8DC7-96BBE69EDB2E}" presName="linearFlow" presStyleCnt="0">
        <dgm:presLayoutVars>
          <dgm:resizeHandles val="exact"/>
        </dgm:presLayoutVars>
      </dgm:prSet>
      <dgm:spPr/>
    </dgm:pt>
    <dgm:pt modelId="{0FBEB108-CAA9-4678-896C-AED0A5EF2CA6}" type="pres">
      <dgm:prSet presAssocID="{5FFBEF19-197F-4134-9A8E-D5384A195A9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A0299C-7089-4C08-8476-782E319CC7F9}" type="pres">
      <dgm:prSet presAssocID="{D18DD345-BE29-43D6-A633-8274279F3490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40779336-1136-477F-87DB-11CDBF2366B9}" type="pres">
      <dgm:prSet presAssocID="{D18DD345-BE29-43D6-A633-8274279F3490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C042DF84-B7D3-4E8E-B7F8-ADD43F4AAA0A}" type="pres">
      <dgm:prSet presAssocID="{46FD8065-200A-40F3-8462-BF22CCD7DB8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3985F4-3F8B-403F-A51F-D43A1158891C}" type="pres">
      <dgm:prSet presAssocID="{8E164B42-AC9E-4D32-A97C-5C35CF935372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35A12529-11E2-4C70-AA73-3FB52C459717}" type="pres">
      <dgm:prSet presAssocID="{8E164B42-AC9E-4D32-A97C-5C35CF935372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96BB249C-9298-4699-93B9-2E360976696E}" type="pres">
      <dgm:prSet presAssocID="{23B48C9D-221D-4B13-B354-EC351E22FB3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39ED57D-3EDC-4E11-A525-03A9D91D771E}" type="presOf" srcId="{23B48C9D-221D-4B13-B354-EC351E22FB33}" destId="{96BB249C-9298-4699-93B9-2E360976696E}" srcOrd="0" destOrd="0" presId="urn:microsoft.com/office/officeart/2005/8/layout/process2"/>
    <dgm:cxn modelId="{06A45A58-609D-4676-983E-2EF35E6A1D58}" srcId="{0B0F2BD4-49EE-4E2E-8DC7-96BBE69EDB2E}" destId="{46FD8065-200A-40F3-8462-BF22CCD7DB8D}" srcOrd="1" destOrd="0" parTransId="{288362FC-B3D5-490F-8F42-0390FC411930}" sibTransId="{8E164B42-AC9E-4D32-A97C-5C35CF935372}"/>
    <dgm:cxn modelId="{8EAE8E2E-9839-4EB1-AC2E-DD90370223A4}" type="presOf" srcId="{D18DD345-BE29-43D6-A633-8274279F3490}" destId="{6FA0299C-7089-4C08-8476-782E319CC7F9}" srcOrd="0" destOrd="0" presId="urn:microsoft.com/office/officeart/2005/8/layout/process2"/>
    <dgm:cxn modelId="{E8F3CB11-D8D0-4E6A-B2FA-E66F0A5634ED}" type="presOf" srcId="{46FD8065-200A-40F3-8462-BF22CCD7DB8D}" destId="{C042DF84-B7D3-4E8E-B7F8-ADD43F4AAA0A}" srcOrd="0" destOrd="0" presId="urn:microsoft.com/office/officeart/2005/8/layout/process2"/>
    <dgm:cxn modelId="{9AAB9B9F-D20B-4AD9-B7C4-618CAB12FD48}" type="presOf" srcId="{8E164B42-AC9E-4D32-A97C-5C35CF935372}" destId="{35A12529-11E2-4C70-AA73-3FB52C459717}" srcOrd="1" destOrd="0" presId="urn:microsoft.com/office/officeart/2005/8/layout/process2"/>
    <dgm:cxn modelId="{E0ADDF24-D755-4AD0-8B7D-31E8BB8E4ECA}" type="presOf" srcId="{8E164B42-AC9E-4D32-A97C-5C35CF935372}" destId="{D83985F4-3F8B-403F-A51F-D43A1158891C}" srcOrd="0" destOrd="0" presId="urn:microsoft.com/office/officeart/2005/8/layout/process2"/>
    <dgm:cxn modelId="{501DC477-7551-4C39-B073-4F88988500FD}" type="presOf" srcId="{0B0F2BD4-49EE-4E2E-8DC7-96BBE69EDB2E}" destId="{EBAD3251-332C-4756-9355-8B7B6B669F39}" srcOrd="0" destOrd="0" presId="urn:microsoft.com/office/officeart/2005/8/layout/process2"/>
    <dgm:cxn modelId="{CCF3C647-C249-4C6D-B9E2-8F2052788C4E}" type="presOf" srcId="{D18DD345-BE29-43D6-A633-8274279F3490}" destId="{40779336-1136-477F-87DB-11CDBF2366B9}" srcOrd="1" destOrd="0" presId="urn:microsoft.com/office/officeart/2005/8/layout/process2"/>
    <dgm:cxn modelId="{B3D778C0-7C8C-4164-9D4C-53CE8B4AB0DE}" srcId="{0B0F2BD4-49EE-4E2E-8DC7-96BBE69EDB2E}" destId="{23B48C9D-221D-4B13-B354-EC351E22FB33}" srcOrd="2" destOrd="0" parTransId="{6A94D3FA-AAFF-4B0B-8289-18EA28F07ADA}" sibTransId="{A02FD76A-731D-4C19-ADD1-56456D7012B9}"/>
    <dgm:cxn modelId="{8A6E8BA5-F6A3-49A1-838E-1665F012E8F9}" srcId="{0B0F2BD4-49EE-4E2E-8DC7-96BBE69EDB2E}" destId="{5FFBEF19-197F-4134-9A8E-D5384A195A97}" srcOrd="0" destOrd="0" parTransId="{24660764-A470-48BC-ACD3-6579508F6329}" sibTransId="{D18DD345-BE29-43D6-A633-8274279F3490}"/>
    <dgm:cxn modelId="{1D2521A1-519D-44EB-92EE-6876E63F2084}" type="presOf" srcId="{5FFBEF19-197F-4134-9A8E-D5384A195A97}" destId="{0FBEB108-CAA9-4678-896C-AED0A5EF2CA6}" srcOrd="0" destOrd="0" presId="urn:microsoft.com/office/officeart/2005/8/layout/process2"/>
    <dgm:cxn modelId="{7D1AE8D4-9262-4161-B5FF-37C2647E4148}" type="presParOf" srcId="{EBAD3251-332C-4756-9355-8B7B6B669F39}" destId="{0FBEB108-CAA9-4678-896C-AED0A5EF2CA6}" srcOrd="0" destOrd="0" presId="urn:microsoft.com/office/officeart/2005/8/layout/process2"/>
    <dgm:cxn modelId="{85B1064F-A023-4496-894E-E75EE786D76D}" type="presParOf" srcId="{EBAD3251-332C-4756-9355-8B7B6B669F39}" destId="{6FA0299C-7089-4C08-8476-782E319CC7F9}" srcOrd="1" destOrd="0" presId="urn:microsoft.com/office/officeart/2005/8/layout/process2"/>
    <dgm:cxn modelId="{70BD2B62-1557-4F08-8EBD-317E64A86895}" type="presParOf" srcId="{6FA0299C-7089-4C08-8476-782E319CC7F9}" destId="{40779336-1136-477F-87DB-11CDBF2366B9}" srcOrd="0" destOrd="0" presId="urn:microsoft.com/office/officeart/2005/8/layout/process2"/>
    <dgm:cxn modelId="{AE5469B4-3640-4342-B324-78C988FE1706}" type="presParOf" srcId="{EBAD3251-332C-4756-9355-8B7B6B669F39}" destId="{C042DF84-B7D3-4E8E-B7F8-ADD43F4AAA0A}" srcOrd="2" destOrd="0" presId="urn:microsoft.com/office/officeart/2005/8/layout/process2"/>
    <dgm:cxn modelId="{BAF8759A-A06A-44CC-95FD-FC9E97BABA11}" type="presParOf" srcId="{EBAD3251-332C-4756-9355-8B7B6B669F39}" destId="{D83985F4-3F8B-403F-A51F-D43A1158891C}" srcOrd="3" destOrd="0" presId="urn:microsoft.com/office/officeart/2005/8/layout/process2"/>
    <dgm:cxn modelId="{4FB0104F-8D1C-4A3C-A637-BBE1BA1A7E90}" type="presParOf" srcId="{D83985F4-3F8B-403F-A51F-D43A1158891C}" destId="{35A12529-11E2-4C70-AA73-3FB52C459717}" srcOrd="0" destOrd="0" presId="urn:microsoft.com/office/officeart/2005/8/layout/process2"/>
    <dgm:cxn modelId="{9A855892-45C8-4443-87D3-80F4003C4CB1}" type="presParOf" srcId="{EBAD3251-332C-4756-9355-8B7B6B669F39}" destId="{96BB249C-9298-4699-93B9-2E360976696E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BEB108-CAA9-4678-896C-AED0A5EF2CA6}">
      <dsp:nvSpPr>
        <dsp:cNvPr id="0" name=""/>
        <dsp:cNvSpPr/>
      </dsp:nvSpPr>
      <dsp:spPr>
        <a:xfrm>
          <a:off x="3031900" y="0"/>
          <a:ext cx="1419288" cy="788493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10 </a:t>
          </a:r>
          <a:r>
            <a:rPr lang="en-US" altLang="zh-CN" sz="2800" kern="1200" dirty="0" err="1" smtClean="0"/>
            <a:t>kpc</a:t>
          </a:r>
          <a:r>
            <a:rPr lang="en-US" altLang="zh-CN" sz="2800" kern="1200" dirty="0" smtClean="0"/>
            <a:t> ?</a:t>
          </a:r>
          <a:endParaRPr lang="zh-CN" altLang="en-US" sz="2800" kern="1200" dirty="0"/>
        </a:p>
      </dsp:txBody>
      <dsp:txXfrm>
        <a:off x="3054994" y="23094"/>
        <a:ext cx="1373100" cy="742305"/>
      </dsp:txXfrm>
    </dsp:sp>
    <dsp:sp modelId="{6FA0299C-7089-4C08-8476-782E319CC7F9}">
      <dsp:nvSpPr>
        <dsp:cNvPr id="0" name=""/>
        <dsp:cNvSpPr/>
      </dsp:nvSpPr>
      <dsp:spPr>
        <a:xfrm rot="5400000">
          <a:off x="3593701" y="808205"/>
          <a:ext cx="295685" cy="3548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 rot="-5400000">
        <a:off x="3635097" y="837774"/>
        <a:ext cx="212894" cy="206980"/>
      </dsp:txXfrm>
    </dsp:sp>
    <dsp:sp modelId="{C042DF84-B7D3-4E8E-B7F8-ADD43F4AAA0A}">
      <dsp:nvSpPr>
        <dsp:cNvPr id="0" name=""/>
        <dsp:cNvSpPr/>
      </dsp:nvSpPr>
      <dsp:spPr>
        <a:xfrm>
          <a:off x="3031900" y="1182740"/>
          <a:ext cx="1419288" cy="788493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8 </a:t>
          </a:r>
          <a:r>
            <a:rPr lang="en-US" altLang="zh-CN" sz="2800" kern="1200" dirty="0" err="1" smtClean="0"/>
            <a:t>kpc</a:t>
          </a:r>
          <a:r>
            <a:rPr lang="en-US" altLang="zh-CN" sz="2800" kern="1200" dirty="0" smtClean="0"/>
            <a:t> ?</a:t>
          </a:r>
          <a:endParaRPr lang="zh-CN" altLang="en-US" sz="2800" kern="1200" dirty="0"/>
        </a:p>
      </dsp:txBody>
      <dsp:txXfrm>
        <a:off x="3054994" y="1205834"/>
        <a:ext cx="1373100" cy="742305"/>
      </dsp:txXfrm>
    </dsp:sp>
    <dsp:sp modelId="{D83985F4-3F8B-403F-A51F-D43A1158891C}">
      <dsp:nvSpPr>
        <dsp:cNvPr id="0" name=""/>
        <dsp:cNvSpPr/>
      </dsp:nvSpPr>
      <dsp:spPr>
        <a:xfrm rot="5400000">
          <a:off x="3593701" y="1990946"/>
          <a:ext cx="295685" cy="3548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 rot="-5400000">
        <a:off x="3635097" y="2020515"/>
        <a:ext cx="212894" cy="206980"/>
      </dsp:txXfrm>
    </dsp:sp>
    <dsp:sp modelId="{96BB249C-9298-4699-93B9-2E360976696E}">
      <dsp:nvSpPr>
        <dsp:cNvPr id="0" name=""/>
        <dsp:cNvSpPr/>
      </dsp:nvSpPr>
      <dsp:spPr>
        <a:xfrm>
          <a:off x="3031900" y="2365480"/>
          <a:ext cx="1419288" cy="788493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?</a:t>
          </a:r>
          <a:endParaRPr lang="zh-CN" altLang="en-US" sz="2800" kern="1200" dirty="0"/>
        </a:p>
      </dsp:txBody>
      <dsp:txXfrm>
        <a:off x="3054994" y="2388574"/>
        <a:ext cx="1373100" cy="742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BEB108-CAA9-4678-896C-AED0A5EF2CA6}">
      <dsp:nvSpPr>
        <dsp:cNvPr id="0" name=""/>
        <dsp:cNvSpPr/>
      </dsp:nvSpPr>
      <dsp:spPr>
        <a:xfrm>
          <a:off x="2977691" y="0"/>
          <a:ext cx="1527706" cy="788493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10 </a:t>
          </a:r>
          <a:r>
            <a:rPr lang="en-US" altLang="zh-CN" sz="2800" kern="1200" dirty="0" err="1" smtClean="0"/>
            <a:t>kpc</a:t>
          </a:r>
          <a:r>
            <a:rPr lang="en-US" altLang="zh-CN" sz="2800" kern="1200" dirty="0" smtClean="0"/>
            <a:t> ?</a:t>
          </a:r>
          <a:endParaRPr lang="zh-CN" altLang="en-US" sz="2800" kern="1200" dirty="0"/>
        </a:p>
      </dsp:txBody>
      <dsp:txXfrm>
        <a:off x="3000785" y="23094"/>
        <a:ext cx="1481518" cy="742305"/>
      </dsp:txXfrm>
    </dsp:sp>
    <dsp:sp modelId="{6FA0299C-7089-4C08-8476-782E319CC7F9}">
      <dsp:nvSpPr>
        <dsp:cNvPr id="0" name=""/>
        <dsp:cNvSpPr/>
      </dsp:nvSpPr>
      <dsp:spPr>
        <a:xfrm rot="5400000">
          <a:off x="3593701" y="808205"/>
          <a:ext cx="295685" cy="3548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 rot="-5400000">
        <a:off x="3635097" y="837774"/>
        <a:ext cx="212894" cy="206980"/>
      </dsp:txXfrm>
    </dsp:sp>
    <dsp:sp modelId="{C042DF84-B7D3-4E8E-B7F8-ADD43F4AAA0A}">
      <dsp:nvSpPr>
        <dsp:cNvPr id="0" name=""/>
        <dsp:cNvSpPr/>
      </dsp:nvSpPr>
      <dsp:spPr>
        <a:xfrm>
          <a:off x="2977691" y="1182740"/>
          <a:ext cx="1527706" cy="788493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8 </a:t>
          </a:r>
          <a:r>
            <a:rPr lang="en-US" altLang="zh-CN" sz="2800" kern="1200" dirty="0" err="1" smtClean="0"/>
            <a:t>kpc</a:t>
          </a:r>
          <a:r>
            <a:rPr lang="en-US" altLang="zh-CN" sz="2800" kern="1200" dirty="0" smtClean="0"/>
            <a:t> ?</a:t>
          </a:r>
          <a:endParaRPr lang="zh-CN" altLang="en-US" sz="2800" kern="1200" dirty="0"/>
        </a:p>
      </dsp:txBody>
      <dsp:txXfrm>
        <a:off x="3000785" y="1205834"/>
        <a:ext cx="1481518" cy="742305"/>
      </dsp:txXfrm>
    </dsp:sp>
    <dsp:sp modelId="{D83985F4-3F8B-403F-A51F-D43A1158891C}">
      <dsp:nvSpPr>
        <dsp:cNvPr id="0" name=""/>
        <dsp:cNvSpPr/>
      </dsp:nvSpPr>
      <dsp:spPr>
        <a:xfrm rot="5400000">
          <a:off x="3593701" y="1990946"/>
          <a:ext cx="295685" cy="3548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 rot="-5400000">
        <a:off x="3635097" y="2020515"/>
        <a:ext cx="212894" cy="206980"/>
      </dsp:txXfrm>
    </dsp:sp>
    <dsp:sp modelId="{96BB249C-9298-4699-93B9-2E360976696E}">
      <dsp:nvSpPr>
        <dsp:cNvPr id="0" name=""/>
        <dsp:cNvSpPr/>
      </dsp:nvSpPr>
      <dsp:spPr>
        <a:xfrm>
          <a:off x="2977691" y="2365480"/>
          <a:ext cx="1527706" cy="788493"/>
        </a:xfrm>
        <a:prstGeom prst="roundRect">
          <a:avLst>
            <a:gd name="adj" fmla="val 10000"/>
          </a:avLst>
        </a:prstGeom>
        <a:noFill/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rgbClr val="FFFF00"/>
              </a:solidFill>
            </a:rPr>
            <a:t>8200 pc !</a:t>
          </a:r>
          <a:endParaRPr lang="zh-CN" altLang="en-US" sz="2800" kern="1200" dirty="0">
            <a:solidFill>
              <a:srgbClr val="FFFF00"/>
            </a:solidFill>
          </a:endParaRPr>
        </a:p>
      </dsp:txBody>
      <dsp:txXfrm>
        <a:off x="3000785" y="2388574"/>
        <a:ext cx="1481518" cy="742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CD31B-F1D1-1F49-B479-4DC05A2E72FE}" type="datetimeFigureOut">
              <a:rPr kumimoji="1" lang="zh-CN" altLang="en-US" smtClean="0"/>
              <a:t>2019/11/11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2B0DD-C345-5740-96EE-9B3C7F5097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5580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2B0DD-C345-5740-96EE-9B3C7F50979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9524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2B0DD-C345-5740-96EE-9B3C7F509795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313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情节提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2DF66AD8-BC4A-4004-9882-414398D930CA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70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71.png"/><Relationship Id="rId9" Type="http://schemas.microsoft.com/office/2007/relationships/diagramDrawing" Target="../diagrams/drawing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7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115062" y="1514094"/>
            <a:ext cx="9533128" cy="927100"/>
          </a:xfrm>
        </p:spPr>
        <p:txBody>
          <a:bodyPr>
            <a:noAutofit/>
          </a:bodyPr>
          <a:lstStyle/>
          <a:p>
            <a:r>
              <a:rPr kumimoji="1"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geometric </a:t>
            </a:r>
            <a:r>
              <a:rPr kumimoji="1" lang="en-US" altLang="zh-CN" sz="4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kumimoji="1"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measurement to </a:t>
            </a:r>
            <a:br>
              <a:rPr kumimoji="1"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Galactic Center black hole</a:t>
            </a:r>
            <a:br>
              <a:rPr kumimoji="1"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kumimoji="1" lang="en-US" altLang="zh-CN" sz="4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0.3% uncertainty</a:t>
            </a:r>
            <a:r>
              <a:rPr kumimoji="1"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2898" y="4583835"/>
            <a:ext cx="7480300" cy="1555960"/>
          </a:xfrm>
        </p:spPr>
        <p:txBody>
          <a:bodyPr>
            <a:normAutofit/>
          </a:bodyPr>
          <a:lstStyle/>
          <a:p>
            <a:r>
              <a:rPr kumimoji="1" lang="zh-CN" altLang="en-US" sz="2400" dirty="0" smtClean="0"/>
              <a:t> </a:t>
            </a:r>
            <a:endParaRPr kumimoji="1" lang="en-US" altLang="zh-CN" sz="2400" dirty="0"/>
          </a:p>
          <a:p>
            <a:r>
              <a:rPr kumimoji="1"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Zhiwei</a:t>
            </a:r>
            <a:r>
              <a:rPr kumimoji="1"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Pan</a:t>
            </a:r>
          </a:p>
          <a:p>
            <a:r>
              <a:rPr kumimoji="1"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2019.11.11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2400" dirty="0" smtClean="0"/>
          </a:p>
          <a:p>
            <a:endParaRPr kumimoji="1" lang="zh-CN" altLang="en-US" dirty="0"/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2910332" y="3098993"/>
            <a:ext cx="7480300" cy="812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Tx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Tx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recommended by Huawei Zhang</a:t>
            </a:r>
          </a:p>
          <a:p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29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489631" y="463683"/>
            <a:ext cx="20762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en-US" altLang="zh-CN" sz="4400" b="1" dirty="0" smtClean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16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911548" y="2339658"/>
            <a:ext cx="7770813" cy="42570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ittle review: GC-&gt;R0-&gt;stellar orbit-&gt;S2</a:t>
            </a:r>
          </a:p>
          <a:p>
            <a:r>
              <a:rPr lang="en-US" altLang="zh-CN" sz="4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Instruments &amp; Data</a:t>
            </a:r>
          </a:p>
          <a:p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Discussion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圆角右箭头 3"/>
          <p:cNvSpPr/>
          <p:nvPr/>
        </p:nvSpPr>
        <p:spPr>
          <a:xfrm rot="10800000">
            <a:off x="6329778" y="3053919"/>
            <a:ext cx="1233996" cy="65694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26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33541" y="87116"/>
            <a:ext cx="77708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4400" dirty="0" smtClean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Instruments &amp; Data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83960" y="4656315"/>
            <a:ext cx="7770813" cy="4257022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effectLst/>
              </a:rPr>
              <a:t>The </a:t>
            </a:r>
            <a:r>
              <a:rPr lang="en-US" altLang="zh-CN" sz="2400" b="1" dirty="0">
                <a:effectLst/>
              </a:rPr>
              <a:t>Very Large Telescope array (</a:t>
            </a:r>
            <a:r>
              <a:rPr lang="en-US" altLang="zh-CN" sz="3200" b="1" dirty="0">
                <a:solidFill>
                  <a:srgbClr val="FFFF00"/>
                </a:solidFill>
                <a:effectLst/>
              </a:rPr>
              <a:t>VLT</a:t>
            </a:r>
            <a:r>
              <a:rPr lang="en-US" altLang="zh-CN" sz="2400" b="1" dirty="0">
                <a:effectLst/>
              </a:rPr>
              <a:t>)</a:t>
            </a:r>
            <a:r>
              <a:rPr lang="en-US" altLang="zh-CN" sz="2400" dirty="0">
                <a:effectLst/>
              </a:rPr>
              <a:t> is the </a:t>
            </a:r>
            <a:r>
              <a:rPr lang="en-US" altLang="zh-CN" sz="2400" dirty="0" smtClean="0">
                <a:effectLst/>
              </a:rPr>
              <a:t>world's </a:t>
            </a:r>
            <a:r>
              <a:rPr lang="en-US" altLang="zh-CN" sz="2400" dirty="0">
                <a:effectLst/>
              </a:rPr>
              <a:t>most advanced visible-light astronomical </a:t>
            </a:r>
            <a:r>
              <a:rPr lang="en-US" altLang="zh-CN" sz="2400" dirty="0" smtClean="0">
                <a:effectLst/>
              </a:rPr>
              <a:t>observatory, </a:t>
            </a:r>
            <a:r>
              <a:rPr lang="en-US" altLang="zh-CN" sz="2400" dirty="0">
                <a:effectLst/>
              </a:rPr>
              <a:t>consisting of </a:t>
            </a:r>
            <a:r>
              <a:rPr lang="en-US" altLang="zh-CN" sz="2400" dirty="0">
                <a:solidFill>
                  <a:srgbClr val="FFFF00"/>
                </a:solidFill>
                <a:effectLst/>
              </a:rPr>
              <a:t>four Unit Telescopes </a:t>
            </a:r>
            <a:r>
              <a:rPr lang="en-US" altLang="zh-CN" sz="2400" dirty="0">
                <a:effectLst/>
              </a:rPr>
              <a:t>with main mirrors of 8.2m diameter and four movable 1.8m diameter Auxiliary Telescopes.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41" y="980844"/>
            <a:ext cx="5352011" cy="367547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679561" y="1167020"/>
            <a:ext cx="51036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rgbClr val="FFFF00"/>
                </a:solidFill>
              </a:rPr>
              <a:t>three instruments in VLT</a:t>
            </a:r>
            <a:endParaRPr lang="zh-CN" alt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81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SINFONI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SINFONI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6" y="2068496"/>
            <a:ext cx="5590712" cy="41983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454981" y="1320061"/>
            <a:ext cx="92682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 Spectrograph </a:t>
            </a:r>
            <a:r>
              <a:rPr lang="en-US" altLang="zh-CN" sz="2400" dirty="0"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for </a:t>
            </a:r>
            <a:r>
              <a:rPr lang="en-US" altLang="zh-CN" sz="2400" dirty="0" err="1"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INtegral</a:t>
            </a:r>
            <a:r>
              <a:rPr lang="en-US" altLang="zh-CN" sz="2400" dirty="0"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Field Observations </a:t>
            </a:r>
            <a:r>
              <a:rPr lang="en-US" altLang="zh-CN" sz="2400" dirty="0"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 the Near </a:t>
            </a:r>
            <a:r>
              <a:rPr lang="en-US" altLang="zh-CN" sz="2400" dirty="0" smtClean="0"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Infrared )</a:t>
            </a:r>
            <a:endParaRPr lang="en-US" altLang="zh-CN" sz="2400" dirty="0">
              <a:effectLst>
                <a:outerShdw blurRad="50800" dist="50800" dir="5400000" sx="101000" sy="101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7350711" y="1908698"/>
            <a:ext cx="745724" cy="14026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759606" y="5654277"/>
            <a:ext cx="2061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FFFF00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Radial velocity</a:t>
            </a:r>
            <a:endParaRPr lang="en-US" altLang="zh-CN" sz="2400" dirty="0">
              <a:solidFill>
                <a:srgbClr val="FFFF00"/>
              </a:solidFill>
              <a:effectLst>
                <a:outerShdw blurRad="50800" dist="50800" dir="5400000" sx="101000" sy="101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82879" y="3435955"/>
            <a:ext cx="20611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spectrum</a:t>
            </a:r>
            <a:endParaRPr lang="en-US" altLang="zh-CN" sz="2400" dirty="0">
              <a:effectLst>
                <a:outerShdw blurRad="50800" dist="50800" dir="5400000" sx="101000" sy="101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7350711" y="4074612"/>
            <a:ext cx="745724" cy="14026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33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7123" y="-226358"/>
            <a:ext cx="7770813" cy="1429871"/>
          </a:xfrm>
        </p:spPr>
        <p:txBody>
          <a:bodyPr/>
          <a:lstStyle/>
          <a:p>
            <a:r>
              <a:rPr lang="en-US" altLang="zh-CN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NaCo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7688" y="925410"/>
            <a:ext cx="7770813" cy="4257022"/>
          </a:xfrm>
        </p:spPr>
        <p:txBody>
          <a:bodyPr/>
          <a:lstStyle/>
          <a:p>
            <a:r>
              <a:rPr lang="en-US" altLang="zh-CN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NAOS-CONICA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altLang="zh-CN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provides </a:t>
            </a:r>
            <a:r>
              <a:rPr lang="en-US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adaptive optics assisted </a:t>
            </a:r>
            <a:r>
              <a:rPr lang="en-US" altLang="zh-CN" dirty="0" smtClean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Na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1617"/>
            <a:ext cx="4522334" cy="302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334" y="1481617"/>
            <a:ext cx="4624847" cy="5376384"/>
          </a:xfrm>
          <a:prstGeom prst="rect">
            <a:avLst/>
          </a:prstGeom>
        </p:spPr>
      </p:pic>
      <p:sp>
        <p:nvSpPr>
          <p:cNvPr id="8" name="下箭头 7"/>
          <p:cNvSpPr/>
          <p:nvPr/>
        </p:nvSpPr>
        <p:spPr>
          <a:xfrm>
            <a:off x="454801" y="4515534"/>
            <a:ext cx="666005" cy="72691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934" y="5179043"/>
            <a:ext cx="20611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astrometry</a:t>
            </a:r>
            <a:endParaRPr lang="en-US" altLang="zh-CN" sz="2800" dirty="0">
              <a:effectLst>
                <a:outerShdw blurRad="50800" dist="50800" dir="5400000" sx="101000" sy="101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0" name="下箭头 9"/>
          <p:cNvSpPr/>
          <p:nvPr/>
        </p:nvSpPr>
        <p:spPr>
          <a:xfrm rot="16200000">
            <a:off x="1746781" y="5112630"/>
            <a:ext cx="563836" cy="69581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376605" y="5178617"/>
            <a:ext cx="2232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FF00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proper motion</a:t>
            </a:r>
            <a:endParaRPr lang="en-US" altLang="zh-CN" sz="2800" dirty="0">
              <a:solidFill>
                <a:srgbClr val="FFFF00"/>
              </a:solidFill>
              <a:effectLst>
                <a:outerShdw blurRad="50800" dist="50800" dir="5400000" sx="101000" sy="101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24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7944" y="-329039"/>
            <a:ext cx="7770813" cy="1429871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16058" y="875002"/>
            <a:ext cx="5634583" cy="3009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747944" y="4231258"/>
                <a:ext cx="7603724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GRAVITY is a new instrument to coherently combine 4 light of the European Southern Observatory Very Large Telescope Interferometer</a:t>
                </a: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form a telescope with an equivalent </a:t>
                </a:r>
                <a:r>
                  <a:rPr lang="en-US" altLang="zh-CN" sz="24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130m diameter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angular resolution and a collecting area of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altLang="zh-CN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   It’s An </a:t>
                </a:r>
                <a:r>
                  <a:rPr lang="en-US" altLang="zh-CN" dirty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interferometric instrument operating in the K band, between 2.0 and 2.4 </a:t>
                </a:r>
                <a:r>
                  <a:rPr lang="en-US" altLang="zh-CN" dirty="0" err="1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μm</a:t>
                </a:r>
                <a:r>
                  <a:rPr lang="en-US" altLang="zh-CN" dirty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and it is </a:t>
                </a:r>
                <a:r>
                  <a:rPr lang="en-US" altLang="zh-CN" dirty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designed to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perform </a:t>
                </a:r>
                <a:r>
                  <a:rPr lang="en-US" altLang="zh-CN" dirty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both interferometric </a:t>
                </a:r>
                <a:r>
                  <a:rPr lang="en-US" altLang="zh-CN" sz="2400" dirty="0">
                    <a:solidFill>
                      <a:srgbClr val="FFFF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imaging and </a:t>
                </a:r>
                <a:r>
                  <a:rPr lang="en-US" altLang="zh-CN" sz="2400" dirty="0" smtClean="0">
                    <a:solidFill>
                      <a:srgbClr val="FFFF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astrometry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. 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44" y="4231258"/>
                <a:ext cx="7603724" cy="2308324"/>
              </a:xfrm>
              <a:prstGeom prst="rect">
                <a:avLst/>
              </a:prstGeom>
              <a:blipFill>
                <a:blip r:embed="rId3"/>
                <a:stretch>
                  <a:fillRect l="-1283" t="-1319" r="-160" b="-50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下箭头 5"/>
          <p:cNvSpPr/>
          <p:nvPr/>
        </p:nvSpPr>
        <p:spPr>
          <a:xfrm rot="16200000">
            <a:off x="2568626" y="6096285"/>
            <a:ext cx="329086" cy="56525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246616" y="6016362"/>
            <a:ext cx="22327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FF00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proper motion</a:t>
            </a:r>
            <a:endParaRPr lang="en-US" altLang="zh-CN" sz="2800" dirty="0">
              <a:solidFill>
                <a:srgbClr val="FFFF00"/>
              </a:solidFill>
              <a:effectLst>
                <a:outerShdw blurRad="50800" dist="50800" dir="5400000" sx="101000" sy="101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932156" y="-186997"/>
            <a:ext cx="7397951" cy="1429871"/>
          </a:xfrm>
        </p:spPr>
        <p:txBody>
          <a:bodyPr>
            <a:norm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GRAVITY collaboration et al. </a:t>
            </a:r>
            <a:b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2017, </a:t>
            </a:r>
            <a:r>
              <a:rPr lang="en-US" altLang="zh-CN" sz="28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2018a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2018b and </a:t>
            </a:r>
            <a:r>
              <a:rPr lang="en-US" altLang="zh-CN" sz="28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zh-CN" altLang="en-US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299" y="1100831"/>
            <a:ext cx="5749663" cy="5757169"/>
          </a:xfrm>
          <a:prstGeom prst="rect">
            <a:avLst/>
          </a:prstGeom>
        </p:spPr>
      </p:pic>
      <p:sp>
        <p:nvSpPr>
          <p:cNvPr id="7" name="左箭头 6"/>
          <p:cNvSpPr/>
          <p:nvPr/>
        </p:nvSpPr>
        <p:spPr>
          <a:xfrm rot="10800000">
            <a:off x="1038687" y="3870664"/>
            <a:ext cx="541538" cy="20418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3711147"/>
            <a:ext cx="10615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2018a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7538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88144" y="1910396"/>
            <a:ext cx="8990860" cy="514848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/>
              <a:t>91 radial velocities from SINFONI between 2000 and </a:t>
            </a:r>
            <a:r>
              <a:rPr lang="en-US" altLang="zh-CN" sz="2400" dirty="0" smtClean="0"/>
              <a:t>2019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/>
              <a:t>169 adaptive optics based astrometry points 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hereafter AO</a:t>
            </a:r>
            <a:r>
              <a:rPr lang="zh-CN" altLang="en-US" sz="2400" dirty="0" smtClean="0"/>
              <a:t>）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mainly from </a:t>
            </a:r>
            <a:r>
              <a:rPr lang="en-US" altLang="zh-CN" sz="2400" dirty="0" err="1"/>
              <a:t>NaCo</a:t>
            </a:r>
            <a:r>
              <a:rPr lang="en-US" altLang="zh-CN" sz="2400" dirty="0"/>
              <a:t> between 1992 and </a:t>
            </a:r>
            <a:r>
              <a:rPr lang="en-US" altLang="zh-CN" sz="2400" dirty="0" smtClean="0"/>
              <a:t>2019</a:t>
            </a:r>
          </a:p>
          <a:p>
            <a:pPr marL="0" indent="0">
              <a:buNone/>
            </a:pPr>
            <a:endParaRPr lang="en-US" altLang="zh-C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/>
              <a:t>41 GRAVITY-based astrometry points in 2017 and 2018</a:t>
            </a:r>
          </a:p>
          <a:p>
            <a:pPr marL="0" indent="0">
              <a:buNone/>
            </a:pP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en-US" altLang="zh-CN" dirty="0" smtClean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49594" y="0"/>
            <a:ext cx="7397951" cy="1429871"/>
          </a:xfrm>
        </p:spPr>
        <p:txBody>
          <a:bodyPr>
            <a:normAutofit/>
          </a:bodyPr>
          <a:lstStyle/>
          <a:p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since 1992 </a:t>
            </a:r>
            <a:endParaRPr lang="zh-CN" altLang="en-US" sz="4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3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55171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03249" y="6526178"/>
            <a:ext cx="53843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GRAVITY collaboration et al.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2018a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405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" y="0"/>
            <a:ext cx="9139411" cy="625041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97998" y="6324885"/>
            <a:ext cx="8520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GRAVITY collaboration et al. </a:t>
            </a:r>
            <a:r>
              <a:rPr lang="en-US" altLang="zh-CN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zh-CN" alt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en-US" altLang="zh-CN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adds ten epochs from June 2018 to September 2018</a:t>
            </a:r>
            <a:endParaRPr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4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087" y="-118674"/>
            <a:ext cx="7770813" cy="1429871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dataset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473693"/>
            <a:ext cx="8271769" cy="4652470"/>
          </a:xfrm>
        </p:spPr>
        <p:txBody>
          <a:bodyPr/>
          <a:lstStyle/>
          <a:p>
            <a:r>
              <a:rPr lang="en-US" altLang="zh-CN" sz="2800" dirty="0" smtClean="0"/>
              <a:t>down-sampled dataset:</a:t>
            </a:r>
          </a:p>
          <a:p>
            <a:pPr marL="0" indent="0">
              <a:buNone/>
            </a:pPr>
            <a:r>
              <a:rPr lang="en-US" altLang="zh-CN" sz="2400" dirty="0" smtClean="0"/>
              <a:t>The distance between raw AO data points is typically smaller than the size of point spread function, which means that </a:t>
            </a:r>
            <a:r>
              <a:rPr lang="en-US" altLang="zh-CN" sz="2400" dirty="0" smtClean="0">
                <a:solidFill>
                  <a:srgbClr val="FFFF00"/>
                </a:solidFill>
              </a:rPr>
              <a:t>unrecognized faint stars might affect several data points</a:t>
            </a:r>
            <a:r>
              <a:rPr lang="en-US" altLang="zh-CN" sz="2400" dirty="0" smtClean="0"/>
              <a:t>. </a:t>
            </a:r>
          </a:p>
          <a:p>
            <a:r>
              <a:rPr lang="en-US" altLang="zh-CN" sz="2800" dirty="0" smtClean="0"/>
              <a:t>noise model dataset:</a:t>
            </a:r>
          </a:p>
          <a:p>
            <a:pPr marL="0" indent="0">
              <a:buNone/>
            </a:pPr>
            <a:r>
              <a:rPr lang="en-US" altLang="zh-CN" sz="2400" dirty="0" smtClean="0"/>
              <a:t>such a model has the advantage that it can estimate the error avoiding any prior choices on how to treat the data. </a:t>
            </a:r>
          </a:p>
          <a:p>
            <a:r>
              <a:rPr lang="en-US" altLang="zh-CN" sz="2800" dirty="0" smtClean="0"/>
              <a:t>GRAVITY only dataset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with SINFONI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04306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upload.wikimedia.org/wikipedia/commons/thumb/1/11/Galactic_Cntr_full_cropped.jpg/800px-Galactic_Cntr_full_cropped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900" y="0"/>
            <a:ext cx="5272643" cy="687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6322216"/>
            <a:ext cx="40797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sv-SE" altLang="zh-CN" sz="1600" dirty="0" smtClean="0"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</a:rPr>
              <a:t>( 2MASS/G</a:t>
            </a:r>
            <a:r>
              <a:rPr kumimoji="1" lang="sv-SE" altLang="zh-CN" sz="1600" dirty="0"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</a:rPr>
              <a:t>. Kopan, R. Hurt - Atlas </a:t>
            </a:r>
            <a:r>
              <a:rPr kumimoji="1" lang="sv-SE" altLang="zh-CN" sz="1600" dirty="0" smtClean="0"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</a:rPr>
              <a:t>Image )</a:t>
            </a:r>
            <a:endParaRPr kumimoji="1" lang="zh-CN" altLang="en-US" sz="1600" dirty="0">
              <a:effectLst>
                <a:outerShdw blurRad="50800" dist="50800" dir="5400000" sx="101000" sy="101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椭圆 8"/>
          <p:cNvSpPr/>
          <p:nvPr/>
        </p:nvSpPr>
        <p:spPr>
          <a:xfrm>
            <a:off x="177554" y="994299"/>
            <a:ext cx="1118586" cy="8877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1136344" y="901927"/>
            <a:ext cx="2459112" cy="474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687807" y="393430"/>
            <a:ext cx="2949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Galactic Center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52595" y="1176573"/>
            <a:ext cx="20664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1"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question:</a:t>
            </a:r>
          </a:p>
        </p:txBody>
      </p:sp>
      <p:sp>
        <p:nvSpPr>
          <p:cNvPr id="17" name="矩形 16"/>
          <p:cNvSpPr/>
          <p:nvPr/>
        </p:nvSpPr>
        <p:spPr>
          <a:xfrm>
            <a:off x="4849743" y="2183419"/>
            <a:ext cx="4324261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kumimoji="1" lang="en-US" altLang="zh-CN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far ???</a:t>
            </a:r>
          </a:p>
          <a:p>
            <a:endParaRPr kumimoji="1" lang="en-US" altLang="zh-CN" sz="6600" dirty="0"/>
          </a:p>
          <a:p>
            <a:endParaRPr lang="zh-CN" altLang="en-US" sz="3600" dirty="0"/>
          </a:p>
        </p:txBody>
      </p:sp>
      <p:graphicFrame>
        <p:nvGraphicFramePr>
          <p:cNvPr id="20" name="图示 19"/>
          <p:cNvGraphicFramePr/>
          <p:nvPr>
            <p:extLst>
              <p:ext uri="{D42A27DB-BD31-4B8C-83A1-F6EECF244321}">
                <p14:modId xmlns:p14="http://schemas.microsoft.com/office/powerpoint/2010/main" val="2666290398"/>
              </p:ext>
            </p:extLst>
          </p:nvPr>
        </p:nvGraphicFramePr>
        <p:xfrm>
          <a:off x="3338791" y="3415502"/>
          <a:ext cx="7483089" cy="3153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905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7" grpId="0"/>
      <p:bldGraphic spid="20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489631" y="463683"/>
            <a:ext cx="20762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en-US" altLang="zh-CN" sz="4400" b="1" dirty="0" smtClean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16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840526" y="1582356"/>
            <a:ext cx="7770813" cy="4862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Little review: </a:t>
            </a:r>
          </a:p>
          <a:p>
            <a:pPr marL="0" indent="0">
              <a:buNone/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S2-&gt;three instruments observation</a:t>
            </a:r>
          </a:p>
          <a:p>
            <a:pPr marL="0" indent="0">
              <a:buNone/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-&gt;radial velocity, astrometry, proper motion</a:t>
            </a:r>
          </a:p>
          <a:p>
            <a:pPr marL="0" indent="0">
              <a:buNone/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-&gt;generate three dataset</a:t>
            </a:r>
          </a:p>
          <a:p>
            <a:pPr marL="0" indent="0">
              <a:buNone/>
            </a:pPr>
            <a:endParaRPr lang="en-US" altLang="zh-CN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4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Discussion</a:t>
            </a:r>
            <a:endParaRPr lang="zh-CN" altLang="en-US" sz="4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圆角右箭头 3"/>
          <p:cNvSpPr/>
          <p:nvPr/>
        </p:nvSpPr>
        <p:spPr>
          <a:xfrm rot="5400000">
            <a:off x="4904453" y="4222398"/>
            <a:ext cx="1074199" cy="65694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70027" y="4300316"/>
            <a:ext cx="30315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en-US" altLang="zh-CN" sz="3600" b="1" dirty="0" smtClean="0">
                <a:solidFill>
                  <a:srgbClr val="FFFF00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orbit model fit</a:t>
            </a:r>
            <a:endParaRPr lang="zh-CN" altLang="en-US" sz="1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14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85940" y="2006225"/>
            <a:ext cx="77708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Best-fit parameters 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4" y="2683591"/>
            <a:ext cx="6767146" cy="3467400"/>
          </a:xfrm>
          <a:prstGeom prst="rect">
            <a:avLst/>
          </a:prstGeom>
        </p:spPr>
      </p:pic>
      <p:sp>
        <p:nvSpPr>
          <p:cNvPr id="8" name="标题 3"/>
          <p:cNvSpPr txBox="1">
            <a:spLocks/>
          </p:cNvSpPr>
          <p:nvPr/>
        </p:nvSpPr>
        <p:spPr>
          <a:xfrm>
            <a:off x="785941" y="362601"/>
            <a:ext cx="7770813" cy="144655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3: 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Discussion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640945" y="5809673"/>
            <a:ext cx="600364" cy="2401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3"/>
          <p:cNvSpPr txBox="1">
            <a:spLocks/>
          </p:cNvSpPr>
          <p:nvPr/>
        </p:nvSpPr>
        <p:spPr>
          <a:xfrm>
            <a:off x="2862574" y="6150991"/>
            <a:ext cx="7770813" cy="1077218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Surprisingly!</a:t>
            </a:r>
            <a:r>
              <a:rPr lang="zh-CN" altLang="en-US" sz="32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32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sz="3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671346" y="3036716"/>
            <a:ext cx="953899" cy="27109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5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80" y="0"/>
            <a:ext cx="7430144" cy="36426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80" y="3609144"/>
            <a:ext cx="3888419" cy="32896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651899" y="4687451"/>
                <a:ext cx="4583306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dirty="0" smtClean="0">
                            <a:solidFill>
                              <a:schemeClr val="tx1"/>
                            </a:solidFill>
                            <a:effectLst>
                              <a:outerShdw blurRad="50800" dist="50800" dir="5400000" sx="101000" sy="101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600" i="1" dirty="0">
                            <a:solidFill>
                              <a:schemeClr val="tx1"/>
                            </a:solidFill>
                            <a:effectLst>
                              <a:outerShdw blurRad="50800" dist="50800" dir="5400000" sx="101000" sy="101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600" i="1" dirty="0">
                            <a:solidFill>
                              <a:schemeClr val="tx1"/>
                            </a:solidFill>
                            <a:effectLst>
                              <a:outerShdw blurRad="50800" dist="50800" dir="5400000" sx="101000" sy="101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600" i="1" dirty="0" smtClean="0">
                        <a:solidFill>
                          <a:schemeClr val="tx1"/>
                        </a:solidFill>
                        <a:effectLst>
                          <a:outerShdw blurRad="50800" dist="50800" dir="5400000" sx="101000" sy="101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effectLst>
                          <a:outerShdw blurRad="50800" dist="50800" dir="5400000" sx="101000" sy="101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effectLst>
                          <a:outerShdw blurRad="50800" dist="50800" dir="5400000" sx="101000" sy="101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=1023</m:t>
                    </m:r>
                    <m:r>
                      <a:rPr lang="en-US" altLang="zh-CN" sz="3600" b="0" i="1" dirty="0" smtClean="0">
                        <a:solidFill>
                          <a:schemeClr val="tx1"/>
                        </a:solidFill>
                        <a:effectLst>
                          <a:outerShdw blurRad="50800" dist="50800" dir="5400000" sx="101000" sy="101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𝐴𝑈</m:t>
                    </m:r>
                  </m:oMath>
                </a14:m>
                <a:r>
                  <a:rPr lang="en-US" altLang="zh-CN" sz="3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altLang="zh-CN" sz="3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(inversely proportional)</a:t>
                </a:r>
                <a:endParaRPr lang="zh-CN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899" y="4687451"/>
                <a:ext cx="4583306" cy="1200329"/>
              </a:xfrm>
              <a:prstGeom prst="rect">
                <a:avLst/>
              </a:prstGeom>
              <a:blipFill>
                <a:blip r:embed="rId4"/>
                <a:stretch>
                  <a:fillRect l="-3989" r="-3457" b="-177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/>
          <p:nvPr/>
        </p:nvCxnSpPr>
        <p:spPr>
          <a:xfrm flipV="1">
            <a:off x="5171010" y="2687615"/>
            <a:ext cx="834501" cy="18430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180178" y="4239730"/>
            <a:ext cx="2879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FFFF00"/>
                </a:solidFill>
              </a:rPr>
              <a:t>real scale of orbit  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73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084797" y="5657652"/>
                <a:ext cx="35391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dirty="0" smtClean="0">
                            <a:solidFill>
                              <a:srgbClr val="FFFF00"/>
                            </a:solidFill>
                            <a:effectLst>
                              <a:outerShdw blurRad="50800" dist="50800" dir="5400000" sx="101000" sy="101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600" i="1" dirty="0">
                            <a:solidFill>
                              <a:srgbClr val="FFFF00"/>
                            </a:solidFill>
                            <a:effectLst>
                              <a:outerShdw blurRad="50800" dist="50800" dir="5400000" sx="101000" sy="101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600" i="1" dirty="0">
                            <a:solidFill>
                              <a:srgbClr val="FFFF00"/>
                            </a:solidFill>
                            <a:effectLst>
                              <a:outerShdw blurRad="50800" dist="50800" dir="5400000" sx="101000" sy="101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3600" dirty="0" smtClean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=8178</a:t>
                </a:r>
                <a14:m>
                  <m:oMath xmlns:m="http://schemas.openxmlformats.org/officeDocument/2006/math">
                    <m:r>
                      <a:rPr lang="en-US" altLang="zh-CN" sz="36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sSub>
                      <m:sSubPr>
                        <m:ctrlPr>
                          <a:rPr lang="en-US" altLang="zh-CN" sz="3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13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𝑠𝑡𝑎𝑡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797" y="5657652"/>
                <a:ext cx="3539174" cy="646331"/>
              </a:xfrm>
              <a:prstGeom prst="rect">
                <a:avLst/>
              </a:prstGeom>
              <a:blipFill>
                <a:blip r:embed="rId5"/>
                <a:stretch>
                  <a:fillRect t="-15094" b="-33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0"/>
            <a:ext cx="7734970" cy="5334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392325" y="5657652"/>
                <a:ext cx="1722395" cy="690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altLang="zh-CN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22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zh-CN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𝑦𝑠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325" y="5657652"/>
                <a:ext cx="1722395" cy="6900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03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883667" y="410948"/>
                <a:ext cx="353917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i="1" dirty="0" smtClean="0">
                            <a:solidFill>
                              <a:srgbClr val="FFFF00"/>
                            </a:solidFill>
                            <a:effectLst>
                              <a:outerShdw blurRad="50800" dist="50800" dir="5400000" sx="101000" sy="101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600" i="1" dirty="0">
                            <a:solidFill>
                              <a:srgbClr val="FFFF00"/>
                            </a:solidFill>
                            <a:effectLst>
                              <a:outerShdw blurRad="50800" dist="50800" dir="5400000" sx="101000" sy="101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600" i="1" dirty="0">
                            <a:solidFill>
                              <a:srgbClr val="FFFF00"/>
                            </a:solidFill>
                            <a:effectLst>
                              <a:outerShdw blurRad="50800" dist="50800" dir="5400000" sx="101000" sy="101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3600" dirty="0" smtClean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=8178</a:t>
                </a:r>
                <a14:m>
                  <m:oMath xmlns:m="http://schemas.openxmlformats.org/officeDocument/2006/math">
                    <m:r>
                      <a:rPr lang="en-US" altLang="zh-CN" sz="36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±</m:t>
                    </m:r>
                    <m:sSub>
                      <m:sSubPr>
                        <m:ctrlPr>
                          <a:rPr lang="en-US" altLang="zh-CN" sz="3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13</m:t>
                        </m:r>
                      </m:e>
                      <m:sub>
                        <m:r>
                          <a:rPr lang="en-US" altLang="zh-CN" sz="3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𝑠𝑡𝑎𝑡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667" y="410948"/>
                <a:ext cx="3539174" cy="646331"/>
              </a:xfrm>
              <a:prstGeom prst="rect">
                <a:avLst/>
              </a:prstGeom>
              <a:blipFill>
                <a:blip r:embed="rId2"/>
                <a:stretch>
                  <a:fillRect t="-15094" b="-33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191195" y="410948"/>
                <a:ext cx="1722395" cy="690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altLang="zh-CN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22</m:t>
                          </m:r>
                        </m:e>
                        <m:sub>
                          <m:r>
                            <a:rPr lang="en-US" altLang="zh-CN" sz="3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zh-CN" sz="3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𝑦𝑠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195" y="410948"/>
                <a:ext cx="1722395" cy="690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箭头连接符 5"/>
          <p:cNvCxnSpPr/>
          <p:nvPr/>
        </p:nvCxnSpPr>
        <p:spPr>
          <a:xfrm flipH="1">
            <a:off x="3653254" y="1101009"/>
            <a:ext cx="1037212" cy="2701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73644" y="1371146"/>
            <a:ext cx="7300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uncertainties of the radial velocities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707107" y="1056495"/>
            <a:ext cx="2413595" cy="1354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65331" y="2446378"/>
                <a:ext cx="5187061" cy="23687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GRAVITY astrometry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19 pc</a:t>
                </a:r>
              </a:p>
              <a:p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assumption that </a:t>
                </a:r>
                <a:r>
                  <a:rPr lang="en-US" altLang="zh-CN" sz="2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Sgr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A* is rest: 6pc</a:t>
                </a:r>
              </a:p>
              <a:p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spectrum calibration: 9pc </a:t>
                </a:r>
              </a:p>
              <a:p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19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22</m:t>
                    </m:r>
                  </m:oMath>
                </a14:m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zh-CN" altLang="en-US" sz="28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31" y="2446378"/>
                <a:ext cx="5187061" cy="2368725"/>
              </a:xfrm>
              <a:prstGeom prst="rect">
                <a:avLst/>
              </a:prstGeom>
              <a:blipFill>
                <a:blip r:embed="rId4"/>
                <a:stretch>
                  <a:fillRect l="-2468" t="-3342" r="-1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1027558" y="4799048"/>
            <a:ext cx="4324261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kumimoji="1" lang="en-US" altLang="zh-CN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far ???</a:t>
            </a:r>
          </a:p>
          <a:p>
            <a:endParaRPr kumimoji="1" lang="en-US" altLang="zh-CN" sz="6600" dirty="0"/>
          </a:p>
          <a:p>
            <a:endParaRPr lang="zh-CN" altLang="en-US" sz="3600" dirty="0"/>
          </a:p>
        </p:txBody>
      </p:sp>
      <p:graphicFrame>
        <p:nvGraphicFramePr>
          <p:cNvPr id="18" name="图示 17"/>
          <p:cNvGraphicFramePr/>
          <p:nvPr>
            <p:extLst>
              <p:ext uri="{D42A27DB-BD31-4B8C-83A1-F6EECF244321}">
                <p14:modId xmlns:p14="http://schemas.microsoft.com/office/powerpoint/2010/main" val="2950661572"/>
              </p:ext>
            </p:extLst>
          </p:nvPr>
        </p:nvGraphicFramePr>
        <p:xfrm>
          <a:off x="3338791" y="3415502"/>
          <a:ext cx="7483089" cy="3153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2780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Graphic spid="18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63673" y="2199581"/>
            <a:ext cx="30492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1:confirm GR</a:t>
            </a:r>
            <a:endParaRPr lang="zh-CN" altLang="en-US" sz="4000" dirty="0">
              <a:solidFill>
                <a:srgbClr val="FFFF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94"/>
            <a:ext cx="3888419" cy="37467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4233"/>
            <a:ext cx="9247424" cy="317376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273027" y="418394"/>
            <a:ext cx="43396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result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38242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79767" y="173392"/>
                <a:ext cx="4222951" cy="7208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000" dirty="0" smtClean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2:estimate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4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4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4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el-GR" altLang="zh-CN" sz="4000" dirty="0">
                    <a:solidFill>
                      <a:srgbClr val="FFFF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4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4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⨀</m:t>
                        </m:r>
                      </m:sub>
                    </m:sSub>
                  </m:oMath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767" y="173392"/>
                <a:ext cx="4222951" cy="720838"/>
              </a:xfrm>
              <a:prstGeom prst="rect">
                <a:avLst/>
              </a:prstGeom>
              <a:blipFill>
                <a:blip r:embed="rId6"/>
                <a:stretch>
                  <a:fillRect l="-5051" t="-15966" b="-319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8"/>
              <p:cNvSpPr>
                <a:spLocks noGrp="1"/>
              </p:cNvSpPr>
              <p:nvPr>
                <p:ph idx="1"/>
              </p:nvPr>
            </p:nvSpPr>
            <p:spPr>
              <a:xfrm>
                <a:off x="290110" y="894230"/>
                <a:ext cx="8853890" cy="364612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altLang="zh-CN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rotation speed of the local standard of rest (LSR)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⨀</m:t>
                        </m:r>
                      </m:sub>
                    </m:sSub>
                    <m:r>
                      <a:rPr lang="en-US" altLang="zh-CN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peculiar solar </a:t>
                </a:r>
                <a:r>
                  <a:rPr lang="en-US" altLang="zh-CN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towards l=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90</m:t>
                        </m:r>
                      </m:e>
                      <m:sup>
                        <m:r>
                          <a:rPr lang="zh-CN" altLang="en-US" sz="3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。</m:t>
                        </m:r>
                      </m:sup>
                    </m:sSup>
                  </m:oMath>
                </a14:m>
                <a:endParaRPr lang="en-US" altLang="zh-CN" sz="32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el-GR" altLang="zh-CN" sz="3200" dirty="0">
                    <a:solidFill>
                      <a:schemeClr val="tx1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⨀</m:t>
                        </m:r>
                      </m:sub>
                    </m:sSub>
                    <m:r>
                      <a:rPr lang="en-US" altLang="zh-CN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altLang="zh-CN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proper</m:t>
                    </m:r>
                    <m:r>
                      <a:rPr lang="en-US" altLang="zh-CN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motion</m:t>
                    </m:r>
                    <m:r>
                      <a:rPr lang="en-US" altLang="zh-CN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altLang="zh-CN" sz="3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3200" dirty="0">
                        <a:solidFill>
                          <a:prstClr val="white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Sgr</m:t>
                    </m:r>
                    <m:r>
                      <m:rPr>
                        <m:nor/>
                      </m:rPr>
                      <a:rPr lang="en-US" altLang="zh-CN" sz="3200" dirty="0">
                        <a:solidFill>
                          <a:prstClr val="white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3200" dirty="0">
                        <a:solidFill>
                          <a:prstClr val="white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zh-CN" sz="3200" dirty="0">
                        <a:solidFill>
                          <a:prstClr val="white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∗)</m:t>
                    </m:r>
                    <m:r>
                      <a:rPr lang="en-US" altLang="zh-CN" sz="3200" i="1" dirty="0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32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2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3200" i="1" dirty="0" smtClean="0">
                  <a:solidFill>
                    <a:srgbClr val="FFFF00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3200" dirty="0" smtClean="0">
                    <a:cs typeface="Times New Roman" panose="02020603050405020304" pitchFamily="18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altLang="zh-CN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n-US" altLang="zh-CN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247 km/s</a:t>
                </a:r>
              </a:p>
              <a:p>
                <a:pPr marL="0" indent="0">
                  <a:buNone/>
                </a:pP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0110" y="894230"/>
                <a:ext cx="8853890" cy="3646128"/>
              </a:xfrm>
              <a:blipFill>
                <a:blip r:embed="rId11"/>
                <a:stretch>
                  <a:fillRect t="-2508" r="-1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605579" y="3832472"/>
                <a:ext cx="268291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000" dirty="0" smtClean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3: small v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4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579" y="3832472"/>
                <a:ext cx="2682914" cy="707886"/>
              </a:xfrm>
              <a:prstGeom prst="rect">
                <a:avLst/>
              </a:prstGeom>
              <a:blipFill>
                <a:blip r:embed="rId8"/>
                <a:stretch>
                  <a:fillRect l="-7937"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8"/>
              <p:cNvSpPr txBox="1">
                <a:spLocks/>
              </p:cNvSpPr>
              <p:nvPr/>
            </p:nvSpPr>
            <p:spPr>
              <a:xfrm>
                <a:off x="290110" y="4419938"/>
                <a:ext cx="9827581" cy="22998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ts val="2000"/>
                  </a:spcBef>
                  <a:buFontTx/>
                  <a:buBlip>
                    <a:blip r:embed="rId12"/>
                  </a:buBlip>
                  <a:defRPr sz="2200" kern="1200">
                    <a:solidFill>
                      <a:schemeClr val="tx1"/>
                    </a:solidFill>
                    <a:effectLst>
                      <a:outerShdw blurRad="50800" dist="50800" dir="5400000" sx="101000" sy="101000" algn="t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685800" indent="-336550" algn="l" defTabSz="914400" rtl="0" eaLnBrk="1" latinLnBrk="0" hangingPunct="1">
                  <a:spcBef>
                    <a:spcPts val="600"/>
                  </a:spcBef>
                  <a:buFontTx/>
                  <a:buBlip>
                    <a:blip r:embed="rId12"/>
                  </a:buBlip>
                  <a:defRPr sz="2000" kern="1200">
                    <a:solidFill>
                      <a:schemeClr val="tx1"/>
                    </a:solidFill>
                    <a:effectLst>
                      <a:outerShdw blurRad="50800" dist="50800" dir="5400000" sx="101000" sy="101000" algn="t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2pPr>
                <a:lvl3pPr marL="1035050" indent="-349250" algn="l" defTabSz="914400" rtl="0" eaLnBrk="1" latinLnBrk="0" hangingPunct="1">
                  <a:spcBef>
                    <a:spcPts val="600"/>
                  </a:spcBef>
                  <a:buFontTx/>
                  <a:buBlip>
                    <a:blip r:embed="rId12"/>
                  </a:buBlip>
                  <a:defRPr sz="1800" kern="1200">
                    <a:solidFill>
                      <a:schemeClr val="tx1"/>
                    </a:solidFill>
                    <a:effectLst>
                      <a:outerShdw blurRad="50800" dist="50800" dir="5400000" sx="101000" sy="101000" algn="t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3pPr>
                <a:lvl4pPr marL="1371600" indent="-336550" algn="l" defTabSz="914400" rtl="0" eaLnBrk="1" latinLnBrk="0" hangingPunct="1">
                  <a:spcBef>
                    <a:spcPts val="600"/>
                  </a:spcBef>
                  <a:buFontTx/>
                  <a:buBlip>
                    <a:blip r:embed="rId12"/>
                  </a:buBlip>
                  <a:defRPr sz="1800" kern="1200">
                    <a:solidFill>
                      <a:schemeClr val="tx1"/>
                    </a:solidFill>
                    <a:effectLst>
                      <a:outerShdw blurRad="50800" dist="50800" dir="5400000" sx="101000" sy="101000" algn="t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4pPr>
                <a:lvl5pPr marL="1720850" indent="-349250" algn="l" defTabSz="914400" rtl="0" eaLnBrk="1" latinLnBrk="0" hangingPunct="1">
                  <a:spcBef>
                    <a:spcPts val="600"/>
                  </a:spcBef>
                  <a:buFontTx/>
                  <a:buBlip>
                    <a:blip r:embed="rId12"/>
                  </a:buBlip>
                  <a:defRPr sz="1800" kern="1200">
                    <a:solidFill>
                      <a:schemeClr val="tx1"/>
                    </a:solidFill>
                    <a:effectLst>
                      <a:outerShdw blurRad="50800" dist="50800" dir="5400000" sx="101000" sy="101000" algn="t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5pPr>
                <a:lvl6pPr marL="2055813" indent="-336550" algn="l" defTabSz="914400" rtl="0" eaLnBrk="1" latinLnBrk="0" hangingPunct="1">
                  <a:spcBef>
                    <a:spcPct val="20000"/>
                  </a:spcBef>
                  <a:buFontTx/>
                  <a:buBlip>
                    <a:blip r:embed="rId12"/>
                  </a:buBlip>
                  <a:defRPr lang="en-US" sz="1800" kern="1200" dirty="0" smtClean="0">
                    <a:solidFill>
                      <a:schemeClr val="tx1"/>
                    </a:solidFill>
                    <a:effectLst>
                      <a:outerShdw blurRad="50800" dist="50800" dir="5400000" sx="101000" sy="101000" algn="t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6pPr>
                <a:lvl7pPr marL="2398713" indent="-336550" algn="l" defTabSz="914400" rtl="0" eaLnBrk="1" latinLnBrk="0" hangingPunct="1">
                  <a:spcBef>
                    <a:spcPct val="20000"/>
                  </a:spcBef>
                  <a:buFontTx/>
                  <a:buBlip>
                    <a:blip r:embed="rId12"/>
                  </a:buBlip>
                  <a:defRPr lang="en-US" sz="1800" kern="1200" dirty="0" smtClean="0">
                    <a:solidFill>
                      <a:schemeClr val="tx1"/>
                    </a:solidFill>
                    <a:effectLst>
                      <a:outerShdw blurRad="50800" dist="50800" dir="5400000" sx="101000" sy="101000" algn="t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7pPr>
                <a:lvl8pPr marL="2743200" indent="-336550" algn="l" defTabSz="914400" rtl="0" eaLnBrk="1" latinLnBrk="0" hangingPunct="1">
                  <a:spcBef>
                    <a:spcPct val="20000"/>
                  </a:spcBef>
                  <a:buFontTx/>
                  <a:buBlip>
                    <a:blip r:embed="rId12"/>
                  </a:buBlip>
                  <a:defRPr lang="en-US" sz="1800" kern="1200" dirty="0" smtClean="0">
                    <a:solidFill>
                      <a:schemeClr val="tx1"/>
                    </a:solidFill>
                    <a:effectLst>
                      <a:outerShdw blurRad="50800" dist="50800" dir="5400000" sx="101000" sy="101000" algn="t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8pPr>
                <a:lvl9pPr marL="3087688" indent="-336550" algn="l" defTabSz="914400" rtl="0" eaLnBrk="1" latinLnBrk="0" hangingPunct="1">
                  <a:spcBef>
                    <a:spcPct val="20000"/>
                  </a:spcBef>
                  <a:buFontTx/>
                  <a:buBlip>
                    <a:blip r:embed="rId12"/>
                  </a:buBlip>
                  <a:defRPr lang="en-US" sz="1800" kern="1200" dirty="0">
                    <a:solidFill>
                      <a:schemeClr val="tx1"/>
                    </a:solidFill>
                    <a:effectLst>
                      <a:outerShdw blurRad="50800" dist="50800" dir="5400000" sx="101000" sy="101000" algn="t" rotWithShape="0">
                        <a:prstClr val="black">
                          <a:alpha val="40000"/>
                        </a:prstClr>
                      </a:outerShdw>
                    </a:effectLst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32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2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2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3 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𝑘𝑚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CN" sz="3200" i="1" dirty="0" smtClean="0">
                    <a:solidFill>
                      <a:srgbClr val="FFFF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very </a:t>
                </a:r>
                <a:r>
                  <a:rPr lang="en-US" altLang="zh-CN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small</a:t>
                </a:r>
              </a:p>
              <a:p>
                <a:pPr marL="0" indent="0">
                  <a:buFontTx/>
                  <a:buNone/>
                </a:pPr>
                <a:r>
                  <a:rPr lang="en-US" altLang="zh-CN" sz="32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Sgr</a:t>
                </a:r>
                <a:r>
                  <a:rPr lang="en-US" altLang="zh-CN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A* is at rest at the center of the Milky Way and</a:t>
                </a:r>
              </a:p>
              <a:p>
                <a:pPr marL="0" indent="0">
                  <a:buFontTx/>
                  <a:buNone/>
                </a:pPr>
                <a:r>
                  <a:rPr lang="en-US" altLang="zh-CN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LSR is moving tangentially.</a:t>
                </a:r>
                <a:endPara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内容占位符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10" y="4419938"/>
                <a:ext cx="9827581" cy="2299887"/>
              </a:xfrm>
              <a:prstGeom prst="rect">
                <a:avLst/>
              </a:prstGeom>
              <a:blipFill>
                <a:blip r:embed="rId13"/>
                <a:stretch>
                  <a:fillRect l="-2357" t="-3714" b="-1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38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869141"/>
                <a:ext cx="8236258" cy="42570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sz="2800" dirty="0" smtClean="0"/>
                  <a:t>This paper </a:t>
                </a:r>
                <a:r>
                  <a:rPr lang="en-US" altLang="zh-CN" sz="2800" dirty="0" err="1" smtClean="0"/>
                  <a:t>usd</a:t>
                </a:r>
                <a:r>
                  <a:rPr lang="en-US" altLang="zh-CN" sz="2800" dirty="0" smtClean="0"/>
                  <a:t> accurate radial velocities from SINFONI and proper motions from </a:t>
                </a:r>
                <a:r>
                  <a:rPr lang="en-US" altLang="zh-CN" sz="2800" dirty="0" smtClean="0">
                    <a:solidFill>
                      <a:srgbClr val="FFFF00"/>
                    </a:solidFill>
                  </a:rPr>
                  <a:t>GRAVITY </a:t>
                </a:r>
                <a:r>
                  <a:rPr lang="en-US" altLang="zh-CN" sz="2800" dirty="0" smtClean="0"/>
                  <a:t>and AO of the Star S2 as it orbits </a:t>
                </a:r>
                <a:r>
                  <a:rPr lang="en-US" altLang="zh-CN" sz="2800" dirty="0" err="1" smtClean="0"/>
                  <a:t>Sgr</a:t>
                </a:r>
                <a:r>
                  <a:rPr lang="en-US" altLang="zh-CN" sz="2800" dirty="0" smtClean="0"/>
                  <a:t> A* to set the absolute size of the orbit and determine the distance to the GC with unprecedented accuracy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32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32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2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=8178 </m:t>
                    </m:r>
                    <m:r>
                      <a:rPr lang="en-US" altLang="zh-CN" sz="32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𝑝𝑐</m:t>
                    </m:r>
                    <m:r>
                      <a:rPr lang="en-US" altLang="zh-CN" sz="3200" b="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altLang="zh-CN" sz="2800" dirty="0" smtClean="0"/>
              </a:p>
              <a:p>
                <a:pPr marL="0" indent="0">
                  <a:buNone/>
                </a:pPr>
                <a:r>
                  <a:rPr lang="en-US" altLang="zh-CN" sz="2800" dirty="0" smtClean="0"/>
                  <a:t>In the mean time, it also confirms GR and measures some velocities.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869141"/>
                <a:ext cx="8236258" cy="4257022"/>
              </a:xfrm>
              <a:blipFill>
                <a:blip r:embed="rId5"/>
                <a:stretch>
                  <a:fillRect l="-2369" t="-1576" r="-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287843" y="451238"/>
            <a:ext cx="25667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en-US" altLang="zh-CN" sz="4400" b="1" dirty="0" smtClean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endParaRPr lang="zh-CN" altLang="en-US" sz="16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0782" y="2073328"/>
            <a:ext cx="9050468" cy="42570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Eisenhauer, F., Genzel, R., Alexander, T., et al. 2005, apj, 628, </a:t>
            </a:r>
            <a:r>
              <a:rPr lang="de-DE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246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Gillessen, S.,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Eisenhauer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F., Fritz, T. K., et al. 2013, in IAU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Symp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289, Advancing the Physics of Cosmic Distances, ed. R. de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Grijs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(Cambridge: Cambridge Univ. Press), 29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de-DE" altLang="zh-CN" sz="2000" dirty="0"/>
              <a:t>Gillessen, S., Plewa, P. M., Eisenhauer, F., et al. 2017, ApJ, 837, </a:t>
            </a:r>
            <a:r>
              <a:rPr lang="de-DE" altLang="zh-CN" sz="2000" dirty="0" smtClean="0"/>
              <a:t>30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altLang="zh-CN" sz="2000" dirty="0" smtClean="0"/>
              <a:t>Gravity </a:t>
            </a:r>
            <a:r>
              <a:rPr lang="en-US" altLang="zh-CN" sz="2000" dirty="0"/>
              <a:t>Collaboration, </a:t>
            </a:r>
            <a:r>
              <a:rPr lang="en-US" altLang="zh-CN" sz="2000" dirty="0" err="1"/>
              <a:t>Abuter</a:t>
            </a:r>
            <a:r>
              <a:rPr lang="en-US" altLang="zh-CN" sz="2000" dirty="0"/>
              <a:t>, R., </a:t>
            </a:r>
            <a:r>
              <a:rPr lang="en-US" altLang="zh-CN" sz="2000" dirty="0" err="1"/>
              <a:t>Accardo</a:t>
            </a:r>
            <a:r>
              <a:rPr lang="en-US" altLang="zh-CN" sz="2000" dirty="0"/>
              <a:t>, M., et al. 2017, A&amp;A, 602, </a:t>
            </a:r>
            <a:r>
              <a:rPr lang="en-US" altLang="zh-CN" sz="2000" dirty="0" smtClean="0"/>
              <a:t>A94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altLang="zh-CN" sz="2000" dirty="0" smtClean="0"/>
              <a:t>Gravity </a:t>
            </a:r>
            <a:r>
              <a:rPr lang="en-US" altLang="zh-CN" sz="2000" dirty="0"/>
              <a:t>Collaboration, </a:t>
            </a:r>
            <a:r>
              <a:rPr lang="en-US" altLang="zh-CN" sz="2000" dirty="0" err="1"/>
              <a:t>Abuter</a:t>
            </a:r>
            <a:r>
              <a:rPr lang="en-US" altLang="zh-CN" sz="2000" dirty="0"/>
              <a:t>, R., </a:t>
            </a:r>
            <a:r>
              <a:rPr lang="en-US" altLang="zh-CN" sz="2000" dirty="0" err="1"/>
              <a:t>Amorim</a:t>
            </a:r>
            <a:r>
              <a:rPr lang="en-US" altLang="zh-CN" sz="2000" dirty="0"/>
              <a:t>, A., et al. 2018a, A&amp;A, 615, </a:t>
            </a:r>
            <a:r>
              <a:rPr lang="en-US" altLang="zh-CN" sz="2000" dirty="0" smtClean="0"/>
              <a:t>L15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en.wikipedia.org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ESO.org</a:t>
            </a:r>
            <a:endParaRPr lang="zh-CN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257386" y="451238"/>
            <a:ext cx="26276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en-US" altLang="zh-CN" sz="4400" b="1" dirty="0" smtClean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zh-CN" altLang="en-US" sz="16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48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489631" y="463683"/>
            <a:ext cx="20762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en-US" altLang="zh-CN" sz="4400" b="1" dirty="0" smtClean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16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911548" y="2339658"/>
            <a:ext cx="7770813" cy="4257022"/>
          </a:xfrm>
        </p:spPr>
        <p:txBody>
          <a:bodyPr>
            <a:normAutofit/>
          </a:bodyPr>
          <a:lstStyle/>
          <a:p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&amp; Introduction</a:t>
            </a:r>
          </a:p>
          <a:p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Instruments &amp; Data</a:t>
            </a:r>
          </a:p>
          <a:p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Discussion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82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53453" y="253527"/>
            <a:ext cx="80662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 smtClean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&amp; Introduction</a:t>
            </a:r>
          </a:p>
        </p:txBody>
      </p:sp>
      <p:sp>
        <p:nvSpPr>
          <p:cNvPr id="6" name="矩形 5"/>
          <p:cNvSpPr/>
          <p:nvPr/>
        </p:nvSpPr>
        <p:spPr>
          <a:xfrm>
            <a:off x="4705165" y="2531181"/>
            <a:ext cx="443883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Sagittarius </a:t>
            </a:r>
            <a:r>
              <a:rPr lang="en-US" altLang="zh-CN" sz="3200" dirty="0" smtClean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A*(</a:t>
            </a:r>
            <a:r>
              <a:rPr lang="en-US" altLang="zh-CN" sz="3200" dirty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altLang="zh-CN" sz="3200" dirty="0" err="1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Sgr</a:t>
            </a:r>
            <a:r>
              <a:rPr lang="en-US" altLang="zh-CN" sz="3200" dirty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A*) </a:t>
            </a:r>
            <a:endParaRPr lang="en-US" altLang="zh-CN" sz="3200" dirty="0" smtClean="0">
              <a:solidFill>
                <a:prstClr val="white"/>
              </a:solidFill>
              <a:effectLst>
                <a:outerShdw blurRad="50800" dist="50800" dir="5400000" sx="101000" sy="101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 smtClean="0">
              <a:solidFill>
                <a:prstClr val="white"/>
              </a:solidFill>
              <a:effectLst>
                <a:outerShdw blurRad="50800" dist="50800" dir="5400000" sx="101000" sy="101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prstClr val="white"/>
              </a:solidFill>
              <a:effectLst>
                <a:outerShdw blurRad="50800" dist="50800" dir="5400000" sx="101000" sy="101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400" dirty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bright </a:t>
            </a:r>
            <a:r>
              <a:rPr lang="en-US" altLang="zh-CN" sz="2400" dirty="0" smtClean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400" dirty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very compact </a:t>
            </a:r>
            <a:endParaRPr lang="en-US" altLang="zh-CN" sz="2400" dirty="0" smtClean="0">
              <a:solidFill>
                <a:prstClr val="white"/>
              </a:solidFill>
              <a:effectLst>
                <a:outerShdw blurRad="50800" dist="50800" dir="5400000" sx="101000" sy="101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astronomical </a:t>
            </a:r>
            <a:r>
              <a:rPr lang="en-US" altLang="zh-CN" sz="2400" dirty="0">
                <a:solidFill>
                  <a:srgbClr val="FFFF00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radio source </a:t>
            </a:r>
            <a:endParaRPr lang="en-US" altLang="zh-CN" sz="2400" dirty="0" smtClean="0">
              <a:solidFill>
                <a:srgbClr val="FFFF00"/>
              </a:solidFill>
              <a:effectLst>
                <a:outerShdw blurRad="50800" dist="50800" dir="5400000" sx="101000" sy="101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altLang="zh-CN" sz="2400" dirty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 center of the Milky </a:t>
            </a:r>
            <a:r>
              <a:rPr lang="en-US" altLang="zh-CN" sz="2400" dirty="0" smtClean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endParaRPr lang="zh-CN" altLang="en-US" sz="2400" dirty="0">
              <a:solidFill>
                <a:prstClr val="white"/>
              </a:solidFill>
              <a:effectLst>
                <a:outerShdw blurRad="50800" dist="50800" dir="5400000" sx="101000" sy="101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5926"/>
            <a:ext cx="4526672" cy="4465469"/>
          </a:xfrm>
          <a:prstGeom prst="rect">
            <a:avLst/>
          </a:prstGeom>
        </p:spPr>
      </p:pic>
      <p:pic>
        <p:nvPicPr>
          <p:cNvPr id="2050" name="Picture 2" descr="“Sagittarius A*”的图片搜索结果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44942"/>
            <a:ext cx="4526672" cy="446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161730" y="6096016"/>
            <a:ext cx="40430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(NASA/CXC/Caltech/</a:t>
            </a:r>
            <a:r>
              <a:rPr lang="en-US" altLang="zh-CN" sz="2000" dirty="0" err="1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M.Muno</a:t>
            </a:r>
            <a:r>
              <a:rPr lang="en-US" altLang="zh-CN" sz="2000" dirty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et al.)</a:t>
            </a:r>
            <a:endParaRPr lang="zh-CN" altLang="en-US" sz="2000" dirty="0">
              <a:solidFill>
                <a:prstClr val="white"/>
              </a:solidFill>
              <a:effectLst>
                <a:outerShdw blurRad="50800" dist="50800" dir="5400000" sx="101000" sy="101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07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200"/>
            <a:ext cx="4778154" cy="538780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84874" y="6309711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Eisenhauer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2005)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50033" y="4659789"/>
            <a:ext cx="51569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Sun 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Galactic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Center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493794" y="5632841"/>
                <a:ext cx="80188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i="1" dirty="0" smtClean="0">
                              <a:solidFill>
                                <a:prstClr val="white"/>
                              </a:solidFill>
                              <a:effectLst>
                                <a:outerShdw blurRad="50800" dist="50800" dir="5400000" sx="101000" sy="101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i="1" dirty="0">
                              <a:solidFill>
                                <a:prstClr val="white"/>
                              </a:solidFill>
                              <a:effectLst>
                                <a:outerShdw blurRad="50800" dist="50800" dir="5400000" sx="101000" sy="101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600" b="0" i="1" dirty="0" smtClean="0">
                              <a:solidFill>
                                <a:prstClr val="white"/>
                              </a:solidFill>
                              <a:effectLst>
                                <a:outerShdw blurRad="50800" dist="50800" dir="5400000" sx="101000" sy="101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3600" dirty="0">
                  <a:solidFill>
                    <a:prstClr val="white"/>
                  </a:solidFill>
                  <a:effectLst>
                    <a:outerShdw blurRad="50800" dist="50800" dir="5400000" sx="101000" sy="101000" algn="t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794" y="5632841"/>
                <a:ext cx="801886" cy="646331"/>
              </a:xfrm>
              <a:prstGeom prst="rect">
                <a:avLst/>
              </a:prstGeom>
              <a:blipFill>
                <a:blip r:embed="rId3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/>
          <p:cNvCxnSpPr/>
          <p:nvPr/>
        </p:nvCxnSpPr>
        <p:spPr>
          <a:xfrm flipH="1">
            <a:off x="3178206" y="568200"/>
            <a:ext cx="2396971" cy="264551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575177" y="361820"/>
            <a:ext cx="15552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SMBH</a:t>
            </a:r>
            <a:endParaRPr lang="en-US" altLang="zh-CN" sz="3600" dirty="0">
              <a:solidFill>
                <a:prstClr val="white"/>
              </a:solidFill>
              <a:effectLst>
                <a:outerShdw blurRad="50800" dist="50800" dir="5400000" sx="101000" sy="101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6372200" y="1008151"/>
            <a:ext cx="0" cy="206553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872788" y="3127545"/>
            <a:ext cx="902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prstClr val="white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Sun</a:t>
            </a:r>
            <a:endParaRPr lang="en-US" altLang="zh-CN" sz="3600" dirty="0">
              <a:solidFill>
                <a:prstClr val="white"/>
              </a:solidFill>
              <a:effectLst>
                <a:outerShdw blurRad="50800" dist="50800" dir="5400000" sx="101000" sy="101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57591" y="6000395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 SINFONI)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7562335" y="2164484"/>
            <a:ext cx="0" cy="23346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6586151" y="2164484"/>
            <a:ext cx="97618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62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 do we care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8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35006" y="2304146"/>
                <a:ext cx="8442664" cy="4735845"/>
              </a:xfrm>
            </p:spPr>
            <p:txBody>
              <a:bodyPr>
                <a:no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one of the Milky Way’s </a:t>
                </a:r>
                <a:r>
                  <a:rPr lang="en-US" altLang="zh-CN" sz="28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fundamental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parameters </a:t>
                </a:r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tightly </a:t>
                </a:r>
                <a:r>
                  <a:rPr lang="en-US" altLang="zh-CN" sz="28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interconnected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with measurements of the structure of the Galaxy. </a:t>
                </a:r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‘large’ distance that allows for geometric methods using </a:t>
                </a:r>
                <a:r>
                  <a:rPr lang="en-US" altLang="zh-CN" sz="28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resolved </a:t>
                </a:r>
                <a:r>
                  <a:rPr lang="en-US" altLang="zh-CN" sz="2800" dirty="0" smtClean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objects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is useful for </a:t>
                </a:r>
                <a:r>
                  <a:rPr lang="en-US" altLang="zh-CN" sz="2800" dirty="0" smtClean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cosmic </a:t>
                </a:r>
                <a:r>
                  <a:rPr lang="en-US" altLang="zh-CN" sz="2800" dirty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 ladder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5006" y="2304146"/>
                <a:ext cx="8442664" cy="4735845"/>
              </a:xfrm>
              <a:blipFill>
                <a:blip r:embed="rId3"/>
                <a:stretch>
                  <a:fillRect t="-1416" r="-12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2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54722" y="1302317"/>
                <a:ext cx="9450917" cy="53579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sz="3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Indirect </a:t>
                </a:r>
                <a:r>
                  <a:rPr lang="en-US" altLang="zh-CN" sz="35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methods: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based </a:t>
                </a:r>
                <a:r>
                  <a:rPr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a calibrated relation in advance,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typically </a:t>
                </a:r>
                <a:r>
                  <a:rPr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 absolute luminosity and other </a:t>
                </a:r>
                <a:r>
                  <a:rPr lang="en-US" altLang="zh-CN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parameters</a:t>
                </a:r>
              </a:p>
              <a:p>
                <a:r>
                  <a:rPr lang="en-US" altLang="zh-CN" sz="35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Direct </a:t>
                </a:r>
                <a:r>
                  <a:rPr lang="en-US" altLang="zh-CN" sz="35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methods:</a:t>
                </a:r>
              </a:p>
              <a:p>
                <a:pPr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3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parallax: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600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600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7.9 ± 0.8 </a:t>
                </a:r>
                <a:r>
                  <a:rPr lang="en-US" altLang="zh-CN" sz="26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kpc</a:t>
                </a:r>
                <a:r>
                  <a:rPr lang="en-US" altLang="zh-CN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(Gillessen </a:t>
                </a:r>
                <a:r>
                  <a:rPr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et al. </a:t>
                </a:r>
                <a:r>
                  <a:rPr lang="en-US" altLang="zh-CN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2013)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GAIA ?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</a:t>
                </a:r>
                <a:r>
                  <a:rPr lang="en-US" altLang="zh-CN" sz="2600" dirty="0" smtClean="0">
                    <a:solidFill>
                      <a:srgbClr val="FFFF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No!</a:t>
                </a:r>
                <a:r>
                  <a:rPr lang="en-US" altLang="zh-CN" sz="2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(crowded and highly dust obscured)</a:t>
                </a:r>
              </a:p>
              <a:p>
                <a:pPr marL="0" indent="0">
                  <a:buNone/>
                </a:pPr>
                <a:endParaRPr lang="en-US" altLang="zh-CN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3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stellar orbits:     </a:t>
                </a:r>
                <a:r>
                  <a:rPr lang="en-US" altLang="zh-CN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 </a:t>
                </a:r>
                <a:r>
                  <a:rPr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stars around the central BH with periods </a:t>
                </a:r>
                <a:endParaRPr lang="en-US" altLang="zh-CN" sz="2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zh-CN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between 13 </a:t>
                </a:r>
                <a:r>
                  <a:rPr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a few thousand years</a:t>
                </a:r>
                <a:r>
                  <a:rPr lang="en-US" altLang="zh-CN" sz="2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 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4722" y="1302317"/>
                <a:ext cx="9450917" cy="5357975"/>
              </a:xfrm>
              <a:blipFill>
                <a:blip r:embed="rId2"/>
                <a:stretch>
                  <a:fillRect l="-2063" t="-2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685800" y="-127552"/>
                <a:ext cx="7770813" cy="1429871"/>
              </a:xfrm>
            </p:spPr>
            <p:txBody>
              <a:bodyPr/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How can we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0" y="-127552"/>
                <a:ext cx="7770813" cy="1429871"/>
              </a:xfrm>
              <a:blipFill>
                <a:blip r:embed="rId3"/>
                <a:stretch>
                  <a:fillRect b="-7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3222874" y="5998520"/>
            <a:ext cx="826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17256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0"/>
            <a:ext cx="7770813" cy="997564"/>
          </a:xfrm>
        </p:spPr>
        <p:txBody>
          <a:bodyPr/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Stellar orbit method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0356"/>
            <a:ext cx="4290827" cy="4838301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4571617" y="1769001"/>
            <a:ext cx="1924558" cy="954192"/>
          </a:xfrm>
          <a:custGeom>
            <a:avLst/>
            <a:gdLst>
              <a:gd name="connsiteX0" fmla="*/ 0 w 1924558"/>
              <a:gd name="connsiteY0" fmla="*/ 477096 h 954192"/>
              <a:gd name="connsiteX1" fmla="*/ 962279 w 1924558"/>
              <a:gd name="connsiteY1" fmla="*/ 0 h 954192"/>
              <a:gd name="connsiteX2" fmla="*/ 1924558 w 1924558"/>
              <a:gd name="connsiteY2" fmla="*/ 477096 h 954192"/>
              <a:gd name="connsiteX3" fmla="*/ 962279 w 1924558"/>
              <a:gd name="connsiteY3" fmla="*/ 954192 h 954192"/>
              <a:gd name="connsiteX4" fmla="*/ 0 w 1924558"/>
              <a:gd name="connsiteY4" fmla="*/ 477096 h 9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4558" h="954192">
                <a:moveTo>
                  <a:pt x="0" y="477096"/>
                </a:moveTo>
                <a:cubicBezTo>
                  <a:pt x="0" y="213603"/>
                  <a:pt x="430827" y="0"/>
                  <a:pt x="962279" y="0"/>
                </a:cubicBezTo>
                <a:cubicBezTo>
                  <a:pt x="1493731" y="0"/>
                  <a:pt x="1924558" y="213603"/>
                  <a:pt x="1924558" y="477096"/>
                </a:cubicBezTo>
                <a:cubicBezTo>
                  <a:pt x="1924558" y="740589"/>
                  <a:pt x="1493731" y="954192"/>
                  <a:pt x="962279" y="954192"/>
                </a:cubicBezTo>
                <a:cubicBezTo>
                  <a:pt x="430827" y="954192"/>
                  <a:pt x="0" y="740589"/>
                  <a:pt x="0" y="477096"/>
                </a:cubicBez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405" tIns="175298" rIns="317405" bIns="175298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800" kern="1200" dirty="0" smtClean="0"/>
              <a:t>radial velocity</a:t>
            </a:r>
            <a:endParaRPr lang="zh-CN" altLang="en-US" sz="2800" kern="1200" dirty="0"/>
          </a:p>
        </p:txBody>
      </p:sp>
      <p:sp>
        <p:nvSpPr>
          <p:cNvPr id="6" name="任意多边形 5"/>
          <p:cNvSpPr/>
          <p:nvPr/>
        </p:nvSpPr>
        <p:spPr>
          <a:xfrm>
            <a:off x="5257181" y="2800674"/>
            <a:ext cx="553431" cy="553431"/>
          </a:xfrm>
          <a:custGeom>
            <a:avLst/>
            <a:gdLst>
              <a:gd name="connsiteX0" fmla="*/ 73357 w 553431"/>
              <a:gd name="connsiteY0" fmla="*/ 211632 h 553431"/>
              <a:gd name="connsiteX1" fmla="*/ 211632 w 553431"/>
              <a:gd name="connsiteY1" fmla="*/ 211632 h 553431"/>
              <a:gd name="connsiteX2" fmla="*/ 211632 w 553431"/>
              <a:gd name="connsiteY2" fmla="*/ 73357 h 553431"/>
              <a:gd name="connsiteX3" fmla="*/ 341799 w 553431"/>
              <a:gd name="connsiteY3" fmla="*/ 73357 h 553431"/>
              <a:gd name="connsiteX4" fmla="*/ 341799 w 553431"/>
              <a:gd name="connsiteY4" fmla="*/ 211632 h 553431"/>
              <a:gd name="connsiteX5" fmla="*/ 480074 w 553431"/>
              <a:gd name="connsiteY5" fmla="*/ 211632 h 553431"/>
              <a:gd name="connsiteX6" fmla="*/ 480074 w 553431"/>
              <a:gd name="connsiteY6" fmla="*/ 341799 h 553431"/>
              <a:gd name="connsiteX7" fmla="*/ 341799 w 553431"/>
              <a:gd name="connsiteY7" fmla="*/ 341799 h 553431"/>
              <a:gd name="connsiteX8" fmla="*/ 341799 w 553431"/>
              <a:gd name="connsiteY8" fmla="*/ 480074 h 553431"/>
              <a:gd name="connsiteX9" fmla="*/ 211632 w 553431"/>
              <a:gd name="connsiteY9" fmla="*/ 480074 h 553431"/>
              <a:gd name="connsiteX10" fmla="*/ 211632 w 553431"/>
              <a:gd name="connsiteY10" fmla="*/ 341799 h 553431"/>
              <a:gd name="connsiteX11" fmla="*/ 73357 w 553431"/>
              <a:gd name="connsiteY11" fmla="*/ 341799 h 553431"/>
              <a:gd name="connsiteX12" fmla="*/ 73357 w 553431"/>
              <a:gd name="connsiteY12" fmla="*/ 211632 h 55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53431" h="553431">
                <a:moveTo>
                  <a:pt x="73357" y="211632"/>
                </a:moveTo>
                <a:lnTo>
                  <a:pt x="211632" y="211632"/>
                </a:lnTo>
                <a:lnTo>
                  <a:pt x="211632" y="73357"/>
                </a:lnTo>
                <a:lnTo>
                  <a:pt x="341799" y="73357"/>
                </a:lnTo>
                <a:lnTo>
                  <a:pt x="341799" y="211632"/>
                </a:lnTo>
                <a:lnTo>
                  <a:pt x="480074" y="211632"/>
                </a:lnTo>
                <a:lnTo>
                  <a:pt x="480074" y="341799"/>
                </a:lnTo>
                <a:lnTo>
                  <a:pt x="341799" y="341799"/>
                </a:lnTo>
                <a:lnTo>
                  <a:pt x="341799" y="480074"/>
                </a:lnTo>
                <a:lnTo>
                  <a:pt x="211632" y="480074"/>
                </a:lnTo>
                <a:lnTo>
                  <a:pt x="211632" y="341799"/>
                </a:lnTo>
                <a:lnTo>
                  <a:pt x="73357" y="341799"/>
                </a:lnTo>
                <a:lnTo>
                  <a:pt x="73357" y="211632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357" tIns="211632" rIns="73357" bIns="211632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900" kern="1200"/>
          </a:p>
        </p:txBody>
      </p:sp>
      <p:sp>
        <p:nvSpPr>
          <p:cNvPr id="8" name="任意多边形 7"/>
          <p:cNvSpPr/>
          <p:nvPr/>
        </p:nvSpPr>
        <p:spPr>
          <a:xfrm>
            <a:off x="4602681" y="3431586"/>
            <a:ext cx="1862431" cy="954192"/>
          </a:xfrm>
          <a:custGeom>
            <a:avLst/>
            <a:gdLst>
              <a:gd name="connsiteX0" fmla="*/ 0 w 1862431"/>
              <a:gd name="connsiteY0" fmla="*/ 477096 h 954192"/>
              <a:gd name="connsiteX1" fmla="*/ 931216 w 1862431"/>
              <a:gd name="connsiteY1" fmla="*/ 0 h 954192"/>
              <a:gd name="connsiteX2" fmla="*/ 1862432 w 1862431"/>
              <a:gd name="connsiteY2" fmla="*/ 477096 h 954192"/>
              <a:gd name="connsiteX3" fmla="*/ 931216 w 1862431"/>
              <a:gd name="connsiteY3" fmla="*/ 954192 h 954192"/>
              <a:gd name="connsiteX4" fmla="*/ 0 w 1862431"/>
              <a:gd name="connsiteY4" fmla="*/ 477096 h 954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2431" h="954192">
                <a:moveTo>
                  <a:pt x="0" y="477096"/>
                </a:moveTo>
                <a:cubicBezTo>
                  <a:pt x="0" y="213603"/>
                  <a:pt x="416920" y="0"/>
                  <a:pt x="931216" y="0"/>
                </a:cubicBezTo>
                <a:cubicBezTo>
                  <a:pt x="1445512" y="0"/>
                  <a:pt x="1862432" y="213603"/>
                  <a:pt x="1862432" y="477096"/>
                </a:cubicBezTo>
                <a:cubicBezTo>
                  <a:pt x="1862432" y="740589"/>
                  <a:pt x="1445512" y="954192"/>
                  <a:pt x="931216" y="954192"/>
                </a:cubicBezTo>
                <a:cubicBezTo>
                  <a:pt x="416920" y="954192"/>
                  <a:pt x="0" y="740589"/>
                  <a:pt x="0" y="477096"/>
                </a:cubicBez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9516008"/>
              <a:satOff val="45"/>
              <a:lumOff val="5293"/>
              <a:alphaOff val="0"/>
            </a:schemeClr>
          </a:fillRef>
          <a:effectRef idx="2">
            <a:schemeClr val="accent3">
              <a:hueOff val="-9516008"/>
              <a:satOff val="45"/>
              <a:lumOff val="529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8307" tIns="175298" rIns="308307" bIns="175298" numCol="1" spcCol="1270" anchor="ctr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0" i="0" kern="1200" dirty="0" smtClean="0"/>
              <a:t>tangent velocity</a:t>
            </a:r>
            <a:endParaRPr lang="zh-CN" altLang="en-US" sz="2800" kern="1200" dirty="0"/>
          </a:p>
        </p:txBody>
      </p:sp>
      <p:sp>
        <p:nvSpPr>
          <p:cNvPr id="10" name="任意多边形 9"/>
          <p:cNvSpPr/>
          <p:nvPr/>
        </p:nvSpPr>
        <p:spPr>
          <a:xfrm rot="10800000">
            <a:off x="6323065" y="2899910"/>
            <a:ext cx="935912" cy="354959"/>
          </a:xfrm>
          <a:custGeom>
            <a:avLst/>
            <a:gdLst>
              <a:gd name="connsiteX0" fmla="*/ 0 w 935912"/>
              <a:gd name="connsiteY0" fmla="*/ 70992 h 354959"/>
              <a:gd name="connsiteX1" fmla="*/ 758433 w 935912"/>
              <a:gd name="connsiteY1" fmla="*/ 70992 h 354959"/>
              <a:gd name="connsiteX2" fmla="*/ 758433 w 935912"/>
              <a:gd name="connsiteY2" fmla="*/ 0 h 354959"/>
              <a:gd name="connsiteX3" fmla="*/ 935912 w 935912"/>
              <a:gd name="connsiteY3" fmla="*/ 177480 h 354959"/>
              <a:gd name="connsiteX4" fmla="*/ 758433 w 935912"/>
              <a:gd name="connsiteY4" fmla="*/ 354959 h 354959"/>
              <a:gd name="connsiteX5" fmla="*/ 758433 w 935912"/>
              <a:gd name="connsiteY5" fmla="*/ 283967 h 354959"/>
              <a:gd name="connsiteX6" fmla="*/ 0 w 935912"/>
              <a:gd name="connsiteY6" fmla="*/ 283967 h 354959"/>
              <a:gd name="connsiteX7" fmla="*/ 0 w 935912"/>
              <a:gd name="connsiteY7" fmla="*/ 70992 h 354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912" h="354959">
                <a:moveTo>
                  <a:pt x="0" y="70992"/>
                </a:moveTo>
                <a:lnTo>
                  <a:pt x="758433" y="70992"/>
                </a:lnTo>
                <a:lnTo>
                  <a:pt x="758433" y="0"/>
                </a:lnTo>
                <a:lnTo>
                  <a:pt x="935912" y="177480"/>
                </a:lnTo>
                <a:lnTo>
                  <a:pt x="758433" y="354959"/>
                </a:lnTo>
                <a:lnTo>
                  <a:pt x="758433" y="283967"/>
                </a:lnTo>
                <a:lnTo>
                  <a:pt x="0" y="283967"/>
                </a:lnTo>
                <a:lnTo>
                  <a:pt x="0" y="70992"/>
                </a:ln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z="-70000" extrusionH="63500" prstMaterial="matte">
            <a:bevelT w="25400" h="6350" prst="relaxedInset"/>
            <a:contourClr>
              <a:schemeClr val="bg1"/>
            </a:contourClr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19032015"/>
              <a:satOff val="90"/>
              <a:lumOff val="10585"/>
              <a:alphaOff val="0"/>
            </a:schemeClr>
          </a:fillRef>
          <a:effectRef idx="2">
            <a:schemeClr val="accent3">
              <a:hueOff val="-19032015"/>
              <a:satOff val="90"/>
              <a:lumOff val="1058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0990" rIns="106488" bIns="70993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600" kern="1200"/>
          </a:p>
        </p:txBody>
      </p:sp>
      <p:sp>
        <p:nvSpPr>
          <p:cNvPr id="11" name="任意多边形 10"/>
          <p:cNvSpPr/>
          <p:nvPr/>
        </p:nvSpPr>
        <p:spPr>
          <a:xfrm>
            <a:off x="7068692" y="2123197"/>
            <a:ext cx="1908385" cy="1908385"/>
          </a:xfrm>
          <a:custGeom>
            <a:avLst/>
            <a:gdLst>
              <a:gd name="connsiteX0" fmla="*/ 0 w 1908385"/>
              <a:gd name="connsiteY0" fmla="*/ 954193 h 1908385"/>
              <a:gd name="connsiteX1" fmla="*/ 954193 w 1908385"/>
              <a:gd name="connsiteY1" fmla="*/ 0 h 1908385"/>
              <a:gd name="connsiteX2" fmla="*/ 1908386 w 1908385"/>
              <a:gd name="connsiteY2" fmla="*/ 954193 h 1908385"/>
              <a:gd name="connsiteX3" fmla="*/ 954193 w 1908385"/>
              <a:gd name="connsiteY3" fmla="*/ 1908386 h 1908385"/>
              <a:gd name="connsiteX4" fmla="*/ 0 w 1908385"/>
              <a:gd name="connsiteY4" fmla="*/ 954193 h 1908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8385" h="1908385">
                <a:moveTo>
                  <a:pt x="0" y="954193"/>
                </a:moveTo>
                <a:cubicBezTo>
                  <a:pt x="0" y="427207"/>
                  <a:pt x="427207" y="0"/>
                  <a:pt x="954193" y="0"/>
                </a:cubicBezTo>
                <a:cubicBezTo>
                  <a:pt x="1481179" y="0"/>
                  <a:pt x="1908386" y="427207"/>
                  <a:pt x="1908386" y="954193"/>
                </a:cubicBezTo>
                <a:cubicBezTo>
                  <a:pt x="1908386" y="1481179"/>
                  <a:pt x="1481179" y="1908386"/>
                  <a:pt x="954193" y="1908386"/>
                </a:cubicBezTo>
                <a:cubicBezTo>
                  <a:pt x="427207" y="1908386"/>
                  <a:pt x="0" y="1481179"/>
                  <a:pt x="0" y="954193"/>
                </a:cubicBezTo>
                <a:close/>
              </a:path>
            </a:pathLst>
          </a:custGeom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19032015"/>
              <a:satOff val="90"/>
              <a:lumOff val="10585"/>
              <a:alphaOff val="0"/>
            </a:schemeClr>
          </a:fillRef>
          <a:effectRef idx="2">
            <a:schemeClr val="accent3">
              <a:hueOff val="-19032015"/>
              <a:satOff val="90"/>
              <a:lumOff val="1058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40437" tIns="340437" rIns="340437" bIns="340437" numCol="1" spcCol="1270" anchor="ctr" anchorCtr="0">
            <a:noAutofit/>
          </a:bodyPr>
          <a:lstStyle/>
          <a:p>
            <a:pPr lvl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800" kern="1200" dirty="0" smtClean="0"/>
              <a:t>orbit</a:t>
            </a:r>
            <a:endParaRPr lang="zh-CN" altLang="en-US" sz="4800" kern="1200" dirty="0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4811698" y="4563122"/>
            <a:ext cx="692459" cy="852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5504157" y="4563122"/>
            <a:ext cx="692459" cy="852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486455" y="5415378"/>
            <a:ext cx="12266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proper 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motion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(mas/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yr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850386" y="5594410"/>
                <a:ext cx="854138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dirty="0">
                              <a:solidFill>
                                <a:prstClr val="white"/>
                              </a:solidFill>
                              <a:effectLst>
                                <a:outerShdw blurRad="50800" dist="50800" dir="5400000" sx="101000" sy="101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 dirty="0">
                              <a:solidFill>
                                <a:prstClr val="white"/>
                              </a:solidFill>
                              <a:effectLst>
                                <a:outerShdw blurRad="50800" dist="50800" dir="5400000" sx="101000" sy="101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i="1" dirty="0">
                              <a:solidFill>
                                <a:prstClr val="white"/>
                              </a:solidFill>
                              <a:effectLst>
                                <a:outerShdw blurRad="50800" dist="50800" dir="5400000" sx="101000" sy="101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386" y="5594410"/>
                <a:ext cx="854138" cy="584775"/>
              </a:xfrm>
              <a:prstGeom prst="rect">
                <a:avLst/>
              </a:prstGeom>
              <a:blipFill>
                <a:blip r:embed="rId8"/>
                <a:stretch>
                  <a:fillRect b="-1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5010271" y="1280960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(km/s)</a:t>
            </a:r>
            <a:endParaRPr lang="zh-CN" altLang="en-US" sz="2400" dirty="0"/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2734322" y="3506680"/>
            <a:ext cx="5228948" cy="1651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941645" y="5286314"/>
            <a:ext cx="23621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S2 !</a:t>
            </a:r>
          </a:p>
        </p:txBody>
      </p:sp>
    </p:spTree>
    <p:extLst>
      <p:ext uri="{BB962C8B-B14F-4D97-AF65-F5344CB8AC3E}">
        <p14:creationId xmlns:p14="http://schemas.microsoft.com/office/powerpoint/2010/main" val="82589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1" grpId="0" animBg="1"/>
      <p:bldP spid="15" grpId="0"/>
      <p:bldP spid="16" grpId="0"/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-165864"/>
            <a:ext cx="7770813" cy="1429871"/>
          </a:xfrm>
        </p:spPr>
        <p:txBody>
          <a:bodyPr/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Why S2?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77427" y="1086454"/>
                <a:ext cx="8990860" cy="1939379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S2 has a 16-year orbit (the second </a:t>
                </a:r>
                <a:r>
                  <a:rPr lang="en-US" altLang="zh-CN" dirty="0" smtClean="0">
                    <a:solidFill>
                      <a:srgbClr val="FFFF00"/>
                    </a:solidFill>
                  </a:rPr>
                  <a:t>shortest period </a:t>
                </a:r>
                <a:r>
                  <a:rPr lang="en-US" altLang="zh-CN" dirty="0" smtClean="0"/>
                  <a:t>known so far)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=14</m:t>
                    </m:r>
                  </m:oMath>
                </a14:m>
                <a:r>
                  <a:rPr lang="en-US" altLang="zh-CN" dirty="0" smtClean="0"/>
                  <a:t>, bright enough for </a:t>
                </a:r>
                <a:r>
                  <a:rPr lang="en-US" altLang="zh-CN" dirty="0" smtClean="0">
                    <a:solidFill>
                      <a:srgbClr val="FFFF00"/>
                    </a:solidFill>
                  </a:rPr>
                  <a:t>spectroscopy</a:t>
                </a:r>
                <a:r>
                  <a:rPr lang="zh-CN" altLang="en-US" dirty="0"/>
                  <a:t>，</a:t>
                </a:r>
                <a:r>
                  <a:rPr lang="en-US" altLang="zh-CN" dirty="0" smtClean="0"/>
                  <a:t> a </a:t>
                </a:r>
                <a:r>
                  <a:rPr lang="en-US" altLang="zh-CN" dirty="0"/>
                  <a:t>few atmospheric absorption lines.</a:t>
                </a:r>
                <a:endParaRPr lang="en-US" altLang="zh-CN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dirty="0" err="1" smtClean="0"/>
                  <a:t>pericenter</a:t>
                </a:r>
                <a:r>
                  <a:rPr lang="en-US" altLang="zh-CN" dirty="0"/>
                  <a:t> </a:t>
                </a:r>
                <a:r>
                  <a:rPr lang="en-US" altLang="zh-CN" dirty="0" smtClean="0"/>
                  <a:t>passage, large </a:t>
                </a:r>
                <a:r>
                  <a:rPr lang="en-US" altLang="zh-CN" dirty="0" smtClean="0">
                    <a:solidFill>
                      <a:srgbClr val="FFFF00"/>
                    </a:solidFill>
                  </a:rPr>
                  <a:t>change of radial velocity</a:t>
                </a:r>
                <a:r>
                  <a:rPr lang="en-US" altLang="zh-CN" dirty="0" smtClean="0"/>
                  <a:t>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427" y="1086454"/>
                <a:ext cx="8990860" cy="1939379"/>
              </a:xfrm>
              <a:blipFill>
                <a:blip r:embed="rId2"/>
                <a:stretch>
                  <a:fillRect l="-1493" t="-3774" b="-22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 descr="https://upload.wikimedia.org/wikipedia/commons/thumb/a/aa/Artist%E2%80%99s_impression_of_S2_passing_supermassive_black_hole_at_centre_of_Milky_Way_-_annotated.jpg/551px-Artist%E2%80%99s_impression_of_S2_passing_supermassive_black_hole_at_centre_of_Milky_Way_-_annotat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58538"/>
            <a:ext cx="6282531" cy="393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702001" y="6391014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Helvetica Neue LT ESO"/>
              </a:rPr>
              <a:t>(ESO/M</a:t>
            </a:r>
            <a:r>
              <a:rPr lang="en-US" altLang="zh-CN" dirty="0">
                <a:latin typeface="Helvetica Neue LT ESO"/>
              </a:rPr>
              <a:t>. </a:t>
            </a:r>
            <a:r>
              <a:rPr lang="en-US" altLang="zh-CN" dirty="0" err="1" smtClean="0">
                <a:latin typeface="Helvetica Neue LT ESO"/>
              </a:rPr>
              <a:t>Kornmesser</a:t>
            </a:r>
            <a:r>
              <a:rPr lang="en-US" altLang="zh-CN" dirty="0" smtClean="0">
                <a:latin typeface="Helvetica Neue LT ESO"/>
              </a:rPr>
              <a:t>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552959" y="3890864"/>
                <a:ext cx="2444900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Previous result:</a:t>
                </a:r>
              </a:p>
              <a:p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prstClr val="white"/>
                            </a:solidFill>
                            <a:effectLst>
                              <a:outerShdw blurRad="50800" dist="50800" dir="5400000" sx="101000" sy="101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prstClr val="white"/>
                            </a:solidFill>
                            <a:effectLst>
                              <a:outerShdw blurRad="50800" dist="50800" dir="5400000" sx="101000" sy="101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prstClr val="white"/>
                            </a:solidFill>
                            <a:effectLst>
                              <a:outerShdw blurRad="50800" dist="50800" dir="5400000" sx="101000" sy="101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=8.32± 0.21 </a:t>
                </a:r>
                <a:r>
                  <a:rPr lang="en-US" altLang="zh-CN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kpc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(Gillessen et al. 2017)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959" y="3890864"/>
                <a:ext cx="2444900" cy="1384995"/>
              </a:xfrm>
              <a:prstGeom prst="rect">
                <a:avLst/>
              </a:prstGeom>
              <a:blipFill>
                <a:blip r:embed="rId4"/>
                <a:stretch>
                  <a:fillRect l="-3990" t="-3524" r="-1746" b="-7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6036377" y="5572205"/>
            <a:ext cx="32319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instruments </a:t>
            </a:r>
            <a:r>
              <a:rPr lang="en-US" altLang="zh-CN" sz="28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6624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故事">
  <a:themeElements>
    <a:clrScheme name="故事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故事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故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9455</TotalTime>
  <Words>668</Words>
  <Application>Microsoft Office PowerPoint</Application>
  <PresentationFormat>全屏显示(4:3)</PresentationFormat>
  <Paragraphs>160</Paragraphs>
  <Slides>28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Helvetica Neue LT ESO</vt:lpstr>
      <vt:lpstr>等线</vt:lpstr>
      <vt:lpstr>宋体</vt:lpstr>
      <vt:lpstr>Arial</vt:lpstr>
      <vt:lpstr>Calibri</vt:lpstr>
      <vt:lpstr>Calisto MT</vt:lpstr>
      <vt:lpstr>Cambria Math</vt:lpstr>
      <vt:lpstr>Times New Roman</vt:lpstr>
      <vt:lpstr>故事</vt:lpstr>
      <vt:lpstr>A geometric distance measurement to  the Galactic Center black hole  with 0.3% uncertainty.</vt:lpstr>
      <vt:lpstr>PowerPoint 演示文稿</vt:lpstr>
      <vt:lpstr>PowerPoint 演示文稿</vt:lpstr>
      <vt:lpstr>PowerPoint 演示文稿</vt:lpstr>
      <vt:lpstr>PowerPoint 演示文稿</vt:lpstr>
      <vt:lpstr>Why do we care about R_0?</vt:lpstr>
      <vt:lpstr>How can we measure R_0?</vt:lpstr>
      <vt:lpstr>Stellar orbit method</vt:lpstr>
      <vt:lpstr>Why S2?</vt:lpstr>
      <vt:lpstr>PowerPoint 演示文稿</vt:lpstr>
      <vt:lpstr>2: Instruments &amp; Data</vt:lpstr>
      <vt:lpstr>SINFONI</vt:lpstr>
      <vt:lpstr>NaCo</vt:lpstr>
      <vt:lpstr>GRAVITY</vt:lpstr>
      <vt:lpstr>GRAVITY collaboration et al.  2017, 2018a, 2018b and 2019</vt:lpstr>
      <vt:lpstr>Data since 1992 </vt:lpstr>
      <vt:lpstr>PowerPoint 演示文稿</vt:lpstr>
      <vt:lpstr>PowerPoint 演示文稿</vt:lpstr>
      <vt:lpstr>Three dataset</vt:lpstr>
      <vt:lpstr>PowerPoint 演示文稿</vt:lpstr>
      <vt:lpstr>Best-fit parameters  </vt:lpstr>
      <vt:lpstr>PowerPoint 演示文稿</vt:lpstr>
      <vt:lpstr>do</vt:lpstr>
      <vt:lpstr>PowerPoint 演示文稿</vt:lpstr>
      <vt:lpstr>PowerPoint 演示文稿</vt:lpstr>
      <vt:lpstr>PowerPoint 演示文稿</vt:lpstr>
      <vt:lpstr>Summary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High-redshift quasars at 3.5&lt;z&lt;5.5 in the SDSS overlap regions</dc:title>
  <dc:creator>志伟 潘</dc:creator>
  <cp:lastModifiedBy>潘 志伟</cp:lastModifiedBy>
  <cp:revision>135</cp:revision>
  <dcterms:created xsi:type="dcterms:W3CDTF">2018-12-23T16:06:30Z</dcterms:created>
  <dcterms:modified xsi:type="dcterms:W3CDTF">2019-11-12T14:12:37Z</dcterms:modified>
</cp:coreProperties>
</file>